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0" r:id="rId3"/>
    <p:sldId id="258" r:id="rId4"/>
    <p:sldId id="259" r:id="rId5"/>
    <p:sldId id="257" r:id="rId6"/>
    <p:sldId id="261" r:id="rId7"/>
    <p:sldId id="263" r:id="rId8"/>
    <p:sldId id="262" r:id="rId9"/>
    <p:sldId id="264" r:id="rId10"/>
    <p:sldId id="265" r:id="rId11"/>
    <p:sldId id="266" r:id="rId12"/>
    <p:sldId id="270" r:id="rId13"/>
    <p:sldId id="272" r:id="rId14"/>
    <p:sldId id="283" r:id="rId15"/>
    <p:sldId id="277" r:id="rId16"/>
    <p:sldId id="269" r:id="rId17"/>
    <p:sldId id="267" r:id="rId18"/>
    <p:sldId id="268" r:id="rId19"/>
    <p:sldId id="276" r:id="rId20"/>
    <p:sldId id="271" r:id="rId21"/>
    <p:sldId id="275" r:id="rId22"/>
    <p:sldId id="273" r:id="rId23"/>
    <p:sldId id="285" r:id="rId24"/>
    <p:sldId id="286" r:id="rId25"/>
    <p:sldId id="290" r:id="rId26"/>
    <p:sldId id="287" r:id="rId27"/>
    <p:sldId id="288" r:id="rId28"/>
    <p:sldId id="289" r:id="rId29"/>
    <p:sldId id="278" r:id="rId30"/>
    <p:sldId id="279" r:id="rId31"/>
    <p:sldId id="282" r:id="rId32"/>
    <p:sldId id="274" r:id="rId33"/>
    <p:sldId id="281"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0AF1FE-D020-414D-9A27-F3632551CCB6}">
          <p14:sldIdLst>
            <p14:sldId id="256"/>
            <p14:sldId id="260"/>
            <p14:sldId id="258"/>
            <p14:sldId id="259"/>
            <p14:sldId id="257"/>
            <p14:sldId id="261"/>
            <p14:sldId id="263"/>
            <p14:sldId id="262"/>
            <p14:sldId id="264"/>
            <p14:sldId id="265"/>
            <p14:sldId id="266"/>
            <p14:sldId id="270"/>
            <p14:sldId id="272"/>
            <p14:sldId id="283"/>
            <p14:sldId id="277"/>
            <p14:sldId id="269"/>
            <p14:sldId id="267"/>
            <p14:sldId id="268"/>
            <p14:sldId id="276"/>
            <p14:sldId id="271"/>
            <p14:sldId id="275"/>
            <p14:sldId id="273"/>
            <p14:sldId id="285"/>
            <p14:sldId id="286"/>
            <p14:sldId id="290"/>
            <p14:sldId id="287"/>
            <p14:sldId id="288"/>
            <p14:sldId id="289"/>
            <p14:sldId id="278"/>
            <p14:sldId id="279"/>
            <p14:sldId id="282"/>
            <p14:sldId id="274"/>
            <p14:sldId id="281"/>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7" autoAdjust="0"/>
  </p:normalViewPr>
  <p:slideViewPr>
    <p:cSldViewPr snapToGrid="0">
      <p:cViewPr varScale="1">
        <p:scale>
          <a:sx n="152" d="100"/>
          <a:sy n="152" d="100"/>
        </p:scale>
        <p:origin x="272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27020-2167-4C39-A7E6-1135EEE778DF}"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AA9F2-35D7-4429-9E93-545AD412B0BB}" type="slidenum">
              <a:rPr lang="en-US" smtClean="0"/>
              <a:t>‹#›</a:t>
            </a:fld>
            <a:endParaRPr lang="en-US"/>
          </a:p>
        </p:txBody>
      </p:sp>
    </p:spTree>
    <p:extLst>
      <p:ext uri="{BB962C8B-B14F-4D97-AF65-F5344CB8AC3E}">
        <p14:creationId xmlns:p14="http://schemas.microsoft.com/office/powerpoint/2010/main" val="250329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Based on the National Healthcare Safety Network (NHSN) data from January 2006 to October 2007, the order of selected pathogens associated with causing CLABSI are as follows. Gram-positive organisms (coagulase-negative staphylococci, 34.1%; enterococci, 16%; and Staphylococcus aureus, 9.9%) are the most common, followed by gram negatives (</a:t>
            </a:r>
            <a:r>
              <a:rPr lang="en-US" b="0" i="0" dirty="0" err="1">
                <a:solidFill>
                  <a:srgbClr val="000000"/>
                </a:solidFill>
                <a:effectLst/>
                <a:latin typeface="Times New Roman" panose="02020603050405020304" pitchFamily="18" charset="0"/>
              </a:rPr>
              <a:t>Klebsiella</a:t>
            </a:r>
            <a:r>
              <a:rPr lang="en-US" b="0" i="0" dirty="0">
                <a:solidFill>
                  <a:srgbClr val="000000"/>
                </a:solidFill>
                <a:effectLst/>
                <a:latin typeface="Times New Roman" panose="02020603050405020304" pitchFamily="18" charset="0"/>
              </a:rPr>
              <a:t>, 5.8%; Enterobacter, 3.9%; Pseudomonas, 3.1%; E.coli, 2.7%; Acinetobacter, 2.2%), Candida species (11.8%), and others (10.5%).</a:t>
            </a:r>
          </a:p>
          <a:p>
            <a:r>
              <a:rPr lang="en-US" b="0" i="0" dirty="0">
                <a:solidFill>
                  <a:srgbClr val="000000"/>
                </a:solidFill>
                <a:effectLst/>
                <a:latin typeface="Times New Roman" panose="02020603050405020304" pitchFamily="18" charset="0"/>
              </a:rPr>
              <a:t>The femoral central venous catheters are associated with the highest risk of CLABSI followed by the internal jugular, and subclavian catheters. Further, the catheter type, conditions of insertion (emergent versus elective, use of full barrier precautions versus limited), catheter care, and skill of the operator also influence the risk of CLABSI.</a:t>
            </a:r>
            <a:endParaRPr lang="en-US" dirty="0"/>
          </a:p>
        </p:txBody>
      </p:sp>
      <p:sp>
        <p:nvSpPr>
          <p:cNvPr id="4" name="Slide Number Placeholder 3"/>
          <p:cNvSpPr>
            <a:spLocks noGrp="1"/>
          </p:cNvSpPr>
          <p:nvPr>
            <p:ph type="sldNum" sz="quarter" idx="10"/>
          </p:nvPr>
        </p:nvSpPr>
        <p:spPr/>
        <p:txBody>
          <a:bodyPr/>
          <a:lstStyle/>
          <a:p>
            <a:fld id="{F17AA9F2-35D7-4429-9E93-545AD412B0BB}" type="slidenum">
              <a:rPr lang="en-US" smtClean="0"/>
              <a:t>17</a:t>
            </a:fld>
            <a:endParaRPr lang="en-US"/>
          </a:p>
        </p:txBody>
      </p:sp>
    </p:spTree>
    <p:extLst>
      <p:ext uri="{BB962C8B-B14F-4D97-AF65-F5344CB8AC3E}">
        <p14:creationId xmlns:p14="http://schemas.microsoft.com/office/powerpoint/2010/main" val="216057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Blood vessels have a distinct appearance on color Doppler mode: flow toward the probe appears red, while flow away from the probe appears blue. A useful mnemonic used by radiologists is BART, i.e., Blue Away, Red Toward. When the angle of incidence is close to 90° and flow is low, there may be no color on the screen, possibly producing a false negative indication of “no flow”</a:t>
            </a:r>
            <a:endParaRPr lang="en-US" dirty="0"/>
          </a:p>
        </p:txBody>
      </p:sp>
      <p:sp>
        <p:nvSpPr>
          <p:cNvPr id="4" name="Slide Number Placeholder 3"/>
          <p:cNvSpPr>
            <a:spLocks noGrp="1"/>
          </p:cNvSpPr>
          <p:nvPr>
            <p:ph type="sldNum" sz="quarter" idx="10"/>
          </p:nvPr>
        </p:nvSpPr>
        <p:spPr/>
        <p:txBody>
          <a:bodyPr/>
          <a:lstStyle/>
          <a:p>
            <a:fld id="{F17AA9F2-35D7-4429-9E93-545AD412B0BB}" type="slidenum">
              <a:rPr lang="en-US" smtClean="0"/>
              <a:t>25</a:t>
            </a:fld>
            <a:endParaRPr lang="en-US"/>
          </a:p>
        </p:txBody>
      </p:sp>
    </p:spTree>
    <p:extLst>
      <p:ext uri="{BB962C8B-B14F-4D97-AF65-F5344CB8AC3E}">
        <p14:creationId xmlns:p14="http://schemas.microsoft.com/office/powerpoint/2010/main" val="245849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C7D48D-D90B-401B-AF73-5476E5BD055A}"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424551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7D48D-D90B-401B-AF73-5476E5BD055A}"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4155587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7D48D-D90B-401B-AF73-5476E5BD055A}"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54810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7D48D-D90B-401B-AF73-5476E5BD055A}"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202967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7D48D-D90B-401B-AF73-5476E5BD055A}"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318039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7D48D-D90B-401B-AF73-5476E5BD055A}" type="datetimeFigureOut">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85516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C7D48D-D90B-401B-AF73-5476E5BD055A}" type="datetimeFigureOut">
              <a:rPr lang="en-US" smtClean="0"/>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191007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C7D48D-D90B-401B-AF73-5476E5BD055A}" type="datetimeFigureOut">
              <a:rPr lang="en-US" smtClean="0"/>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30381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7D48D-D90B-401B-AF73-5476E5BD055A}" type="datetimeFigureOut">
              <a:rPr lang="en-US" smtClean="0"/>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288127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C7D48D-D90B-401B-AF73-5476E5BD055A}" type="datetimeFigureOut">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378497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C7D48D-D90B-401B-AF73-5476E5BD055A}" type="datetimeFigureOut">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5DAB7-D88F-4266-8168-9FA69AC7A7E4}" type="slidenum">
              <a:rPr lang="en-US" smtClean="0"/>
              <a:t>‹#›</a:t>
            </a:fld>
            <a:endParaRPr lang="en-US"/>
          </a:p>
        </p:txBody>
      </p:sp>
    </p:spTree>
    <p:extLst>
      <p:ext uri="{BB962C8B-B14F-4D97-AF65-F5344CB8AC3E}">
        <p14:creationId xmlns:p14="http://schemas.microsoft.com/office/powerpoint/2010/main" val="375488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7D48D-D90B-401B-AF73-5476E5BD055A}" type="datetimeFigureOut">
              <a:rPr lang="en-US" smtClean="0"/>
              <a:t>6/16/2024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5DAB7-D88F-4266-8168-9FA69AC7A7E4}" type="slidenum">
              <a:rPr lang="en-US" smtClean="0"/>
              <a:t>‹#›</a:t>
            </a:fld>
            <a:endParaRPr lang="en-US"/>
          </a:p>
        </p:txBody>
      </p:sp>
    </p:spTree>
    <p:extLst>
      <p:ext uri="{BB962C8B-B14F-4D97-AF65-F5344CB8AC3E}">
        <p14:creationId xmlns:p14="http://schemas.microsoft.com/office/powerpoint/2010/main" val="582077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531" y="132298"/>
            <a:ext cx="11718927" cy="1338643"/>
          </a:xfrm>
        </p:spPr>
        <p:txBody>
          <a:bodyPr>
            <a:noAutofit/>
          </a:bodyPr>
          <a:lstStyle/>
          <a:p>
            <a:r>
              <a:rPr lang="en-US" b="1" dirty="0">
                <a:effectLst>
                  <a:outerShdw blurRad="38100" dist="38100" dir="2700000" algn="tl">
                    <a:srgbClr val="000000">
                      <a:alpha val="43137"/>
                    </a:srgbClr>
                  </a:outerShdw>
                </a:effectLst>
                <a:latin typeface="+mn-lt"/>
                <a:cs typeface="+mn-cs"/>
              </a:rPr>
              <a:t>Central Venous Catheter Insertion</a:t>
            </a:r>
            <a:endParaRPr lang="en-US" sz="2400" b="1" dirty="0">
              <a:effectLst>
                <a:outerShdw blurRad="38100" dist="38100" dir="2700000" algn="tl">
                  <a:srgbClr val="000000">
                    <a:alpha val="43137"/>
                  </a:srgbClr>
                </a:outerShdw>
              </a:effectLst>
              <a:latin typeface="+mn-lt"/>
              <a:cs typeface="+mn-cs"/>
            </a:endParaRPr>
          </a:p>
        </p:txBody>
      </p:sp>
      <p:pic>
        <p:nvPicPr>
          <p:cNvPr id="5" name="Picture 4"/>
          <p:cNvPicPr>
            <a:picLocks noChangeAspect="1"/>
          </p:cNvPicPr>
          <p:nvPr/>
        </p:nvPicPr>
        <p:blipFill>
          <a:blip r:embed="rId2"/>
          <a:stretch>
            <a:fillRect/>
          </a:stretch>
        </p:blipFill>
        <p:spPr>
          <a:xfrm>
            <a:off x="3043479" y="1792976"/>
            <a:ext cx="6389481" cy="3594083"/>
          </a:xfrm>
          <a:prstGeom prst="rect">
            <a:avLst/>
          </a:prstGeom>
        </p:spPr>
      </p:pic>
      <p:sp>
        <p:nvSpPr>
          <p:cNvPr id="4" name="Subtitle 2">
            <a:extLst>
              <a:ext uri="{FF2B5EF4-FFF2-40B4-BE49-F238E27FC236}">
                <a16:creationId xmlns:a16="http://schemas.microsoft.com/office/drawing/2014/main" id="{09EBFB4F-F0DF-BD50-293E-46CCAE72738C}"/>
              </a:ext>
            </a:extLst>
          </p:cNvPr>
          <p:cNvSpPr txBox="1">
            <a:spLocks/>
          </p:cNvSpPr>
          <p:nvPr/>
        </p:nvSpPr>
        <p:spPr>
          <a:xfrm>
            <a:off x="2757862" y="5461782"/>
            <a:ext cx="6960717" cy="1125501"/>
          </a:xfrm>
          <a:prstGeom prst="rect">
            <a:avLst/>
          </a:prstGeom>
        </p:spPr>
        <p:txBody>
          <a:bodyPr vert="horz" lIns="91440" tIns="45720" rIns="91440" bIns="45720" rtlCol="1">
            <a:normAutofit fontScale="70000" lnSpcReduction="20000"/>
          </a:bodyPr>
          <a:lstStyle>
            <a:lvl1pPr marL="0" indent="0" algn="ctr" defTabSz="914400" rtl="1"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1"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1"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a:solidFill>
                  <a:sysClr val="windowText" lastClr="000000">
                    <a:tint val="75000"/>
                  </a:sysClr>
                </a:solidFill>
                <a:latin typeface="Calibri"/>
              </a:rPr>
              <a:t>Imri Amiel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ysClr val="windowText" lastClr="000000">
                    <a:tint val="75000"/>
                  </a:sysClr>
                </a:solidFill>
                <a:effectLst/>
                <a:uLnTx/>
                <a:uFillTx/>
                <a:latin typeface="Calibri"/>
                <a:ea typeface="+mn-ea"/>
                <a:cs typeface="Arial" panose="020B0604020202020204" pitchFamily="34" charset="0"/>
              </a:rPr>
              <a:t>Director, General Surgery Residency Program</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a:solidFill>
                  <a:sysClr val="windowText" lastClr="000000">
                    <a:tint val="75000"/>
                  </a:sysClr>
                </a:solidFill>
                <a:latin typeface="Calibri"/>
                <a:cs typeface="Arial" panose="020B0604020202020204" pitchFamily="34" charset="0"/>
              </a:rPr>
              <a:t>Sheba Medical Center, Ramat-Gan, ISRAEL</a:t>
            </a:r>
            <a:endParaRPr kumimoji="0" lang="he-IL" sz="3200" b="0" i="0" u="none" strike="noStrike" kern="1200" cap="none" spc="0" normalizeH="0" baseline="0" noProof="0" dirty="0">
              <a:ln>
                <a:noFill/>
              </a:ln>
              <a:solidFill>
                <a:sysClr val="windowText" lastClr="000000">
                  <a:tint val="75000"/>
                </a:sys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3009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solidFill>
                  <a:prstClr val="black"/>
                </a:solidFill>
                <a:effectLst>
                  <a:outerShdw blurRad="38100" dist="38100" dir="2700000" algn="tl">
                    <a:srgbClr val="000000">
                      <a:alpha val="43137"/>
                    </a:srgbClr>
                  </a:outerShdw>
                </a:effectLst>
                <a:cs typeface="+mn-cs"/>
              </a:rPr>
              <a:t>Subclavian Vein</a:t>
            </a:r>
            <a:endParaRPr lang="en-US" b="1" dirty="0">
              <a:effectLst>
                <a:outerShdw blurRad="38100" dist="38100" dir="2700000" algn="tl">
                  <a:srgbClr val="000000">
                    <a:alpha val="43137"/>
                  </a:srgbClr>
                </a:outerShdw>
              </a:effectLst>
              <a:cs typeface="+mn-cs"/>
            </a:endParaRPr>
          </a:p>
        </p:txBody>
      </p:sp>
      <p:sp>
        <p:nvSpPr>
          <p:cNvPr id="3" name="Content Placeholder 2"/>
          <p:cNvSpPr>
            <a:spLocks noGrp="1"/>
          </p:cNvSpPr>
          <p:nvPr>
            <p:ph idx="1"/>
          </p:nvPr>
        </p:nvSpPr>
        <p:spPr>
          <a:xfrm>
            <a:off x="838200" y="1825625"/>
            <a:ext cx="5961077" cy="4351338"/>
          </a:xfrm>
        </p:spPr>
        <p:txBody>
          <a:bodyPr>
            <a:normAutofit/>
          </a:bodyPr>
          <a:lstStyle/>
          <a:p>
            <a:pPr marL="0" indent="0" algn="l">
              <a:buNone/>
            </a:pPr>
            <a:r>
              <a:rPr lang="en-US" u="sng" dirty="0"/>
              <a:t>Advantages:</a:t>
            </a:r>
            <a:endParaRPr lang="he-IL" u="sng" dirty="0"/>
          </a:p>
          <a:p>
            <a:pPr algn="l"/>
            <a:r>
              <a:rPr lang="en-US" dirty="0"/>
              <a:t>Most comfortable for patients</a:t>
            </a:r>
            <a:endParaRPr lang="he-IL" dirty="0"/>
          </a:p>
          <a:p>
            <a:pPr algn="l"/>
            <a:r>
              <a:rPr lang="en-US" dirty="0"/>
              <a:t>Cleanest site</a:t>
            </a:r>
            <a:endParaRPr lang="he-IL" dirty="0"/>
          </a:p>
          <a:p>
            <a:r>
              <a:rPr lang="en-US" dirty="0"/>
              <a:t>Allows for CVP measure</a:t>
            </a:r>
            <a:endParaRPr lang="he-IL" dirty="0"/>
          </a:p>
          <a:p>
            <a:pPr marL="0" indent="0" algn="l">
              <a:buNone/>
            </a:pPr>
            <a:endParaRPr lang="he-IL" dirty="0"/>
          </a:p>
          <a:p>
            <a:pPr marL="0" indent="0" algn="l">
              <a:buNone/>
            </a:pPr>
            <a:r>
              <a:rPr lang="en-US" u="sng" dirty="0"/>
              <a:t>Disadvantages: </a:t>
            </a:r>
            <a:endParaRPr lang="he-IL" u="sng" dirty="0"/>
          </a:p>
          <a:p>
            <a:pPr algn="l"/>
            <a:r>
              <a:rPr lang="en-US" dirty="0"/>
              <a:t>Most complications during insertion</a:t>
            </a:r>
            <a:endParaRPr lang="he-IL" dirty="0"/>
          </a:p>
          <a:p>
            <a:r>
              <a:rPr lang="en-US" dirty="0"/>
              <a:t>Demands CXR after placement</a:t>
            </a:r>
            <a:endParaRPr lang="he-IL" dirty="0"/>
          </a:p>
        </p:txBody>
      </p:sp>
      <p:pic>
        <p:nvPicPr>
          <p:cNvPr id="4" name="Picture 3"/>
          <p:cNvPicPr>
            <a:picLocks noChangeAspect="1"/>
          </p:cNvPicPr>
          <p:nvPr/>
        </p:nvPicPr>
        <p:blipFill>
          <a:blip r:embed="rId2"/>
          <a:stretch>
            <a:fillRect/>
          </a:stretch>
        </p:blipFill>
        <p:spPr>
          <a:xfrm>
            <a:off x="6572774" y="1640771"/>
            <a:ext cx="4919802" cy="4473884"/>
          </a:xfrm>
          <a:prstGeom prst="rect">
            <a:avLst/>
          </a:prstGeom>
        </p:spPr>
      </p:pic>
    </p:spTree>
    <p:extLst>
      <p:ext uri="{BB962C8B-B14F-4D97-AF65-F5344CB8AC3E}">
        <p14:creationId xmlns:p14="http://schemas.microsoft.com/office/powerpoint/2010/main" val="18335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59" t="1919" b="2609"/>
          <a:stretch/>
        </p:blipFill>
        <p:spPr>
          <a:xfrm>
            <a:off x="0" y="2074722"/>
            <a:ext cx="4589826" cy="4783278"/>
          </a:xfrm>
          <a:prstGeom prst="rect">
            <a:avLst/>
          </a:prstGeom>
        </p:spPr>
      </p:pic>
      <p:sp>
        <p:nvSpPr>
          <p:cNvPr id="2" name="Title 1"/>
          <p:cNvSpPr>
            <a:spLocks noGrp="1"/>
          </p:cNvSpPr>
          <p:nvPr>
            <p:ph type="title"/>
          </p:nvPr>
        </p:nvSpPr>
        <p:spPr/>
        <p:txBody>
          <a:bodyPr/>
          <a:lstStyle/>
          <a:p>
            <a:pPr algn="ctr" rtl="1"/>
            <a:r>
              <a:rPr lang="en-US" b="1" dirty="0">
                <a:solidFill>
                  <a:prstClr val="black"/>
                </a:solidFill>
                <a:effectLst>
                  <a:outerShdw blurRad="38100" dist="38100" dir="2700000" algn="tl">
                    <a:srgbClr val="000000">
                      <a:alpha val="43137"/>
                    </a:srgbClr>
                  </a:outerShdw>
                </a:effectLst>
                <a:cs typeface="+mn-cs"/>
              </a:rPr>
              <a:t>Femoral Vein</a:t>
            </a:r>
            <a:endParaRPr lang="en-US" b="1" dirty="0">
              <a:effectLst>
                <a:outerShdw blurRad="38100" dist="38100" dir="2700000" algn="tl">
                  <a:srgbClr val="000000">
                    <a:alpha val="43137"/>
                  </a:srgbClr>
                </a:outerShdw>
              </a:effectLst>
              <a:cs typeface="+mn-cs"/>
            </a:endParaRPr>
          </a:p>
        </p:txBody>
      </p:sp>
      <p:sp>
        <p:nvSpPr>
          <p:cNvPr id="3" name="Content Placeholder 2"/>
          <p:cNvSpPr>
            <a:spLocks noGrp="1"/>
          </p:cNvSpPr>
          <p:nvPr>
            <p:ph idx="1"/>
          </p:nvPr>
        </p:nvSpPr>
        <p:spPr>
          <a:xfrm>
            <a:off x="5137558" y="2141537"/>
            <a:ext cx="6397305" cy="4351338"/>
          </a:xfrm>
        </p:spPr>
        <p:txBody>
          <a:bodyPr/>
          <a:lstStyle/>
          <a:p>
            <a:pPr marL="0" indent="0" algn="l">
              <a:buNone/>
            </a:pPr>
            <a:r>
              <a:rPr lang="en-US" u="sng" dirty="0"/>
              <a:t>Advantages:</a:t>
            </a:r>
            <a:endParaRPr lang="he-IL" u="sng" dirty="0"/>
          </a:p>
          <a:p>
            <a:pPr algn="l"/>
            <a:r>
              <a:rPr lang="en-US" dirty="0"/>
              <a:t>Safe and easy to insert</a:t>
            </a:r>
          </a:p>
          <a:p>
            <a:r>
              <a:rPr lang="en-US" dirty="0"/>
              <a:t>Doesn’t demand a CXR after placement</a:t>
            </a:r>
            <a:endParaRPr lang="he-IL" dirty="0"/>
          </a:p>
          <a:p>
            <a:pPr algn="l"/>
            <a:r>
              <a:rPr lang="en-US" dirty="0"/>
              <a:t>Doesn’t necessitate a US assistance</a:t>
            </a:r>
            <a:endParaRPr lang="he-IL" dirty="0"/>
          </a:p>
          <a:p>
            <a:pPr marL="0" indent="0" algn="l">
              <a:buNone/>
            </a:pPr>
            <a:endParaRPr lang="he-IL" dirty="0"/>
          </a:p>
          <a:p>
            <a:pPr marL="0" indent="0" algn="l">
              <a:buNone/>
            </a:pPr>
            <a:r>
              <a:rPr lang="en-US" u="sng" dirty="0"/>
              <a:t>Disadvantages:</a:t>
            </a:r>
            <a:endParaRPr lang="he-IL" u="sng" dirty="0"/>
          </a:p>
          <a:p>
            <a:pPr algn="l"/>
            <a:r>
              <a:rPr lang="en-US" dirty="0"/>
              <a:t>Dirtiest site</a:t>
            </a:r>
            <a:endParaRPr lang="he-IL" dirty="0"/>
          </a:p>
          <a:p>
            <a:pPr algn="l"/>
            <a:r>
              <a:rPr lang="en-US" dirty="0"/>
              <a:t>Highest rate of VTE’s</a:t>
            </a:r>
          </a:p>
        </p:txBody>
      </p:sp>
    </p:spTree>
    <p:extLst>
      <p:ext uri="{BB962C8B-B14F-4D97-AF65-F5344CB8AC3E}">
        <p14:creationId xmlns:p14="http://schemas.microsoft.com/office/powerpoint/2010/main" val="7406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Preparing the Patient and Scene</a:t>
            </a:r>
          </a:p>
        </p:txBody>
      </p:sp>
      <p:sp>
        <p:nvSpPr>
          <p:cNvPr id="3" name="Content Placeholder 2"/>
          <p:cNvSpPr>
            <a:spLocks noGrp="1"/>
          </p:cNvSpPr>
          <p:nvPr>
            <p:ph idx="1"/>
          </p:nvPr>
        </p:nvSpPr>
        <p:spPr>
          <a:xfrm>
            <a:off x="838200" y="1825625"/>
            <a:ext cx="4237139" cy="4351338"/>
          </a:xfrm>
        </p:spPr>
        <p:txBody>
          <a:bodyPr>
            <a:normAutofit fontScale="92500" lnSpcReduction="20000"/>
          </a:bodyPr>
          <a:lstStyle/>
          <a:p>
            <a:pPr algn="l">
              <a:lnSpc>
                <a:spcPct val="170000"/>
              </a:lnSpc>
            </a:pPr>
            <a:r>
              <a:rPr lang="en-US" dirty="0"/>
              <a:t>Informed consent</a:t>
            </a:r>
            <a:endParaRPr lang="he-IL" dirty="0"/>
          </a:p>
          <a:p>
            <a:pPr algn="l">
              <a:lnSpc>
                <a:spcPct val="170000"/>
              </a:lnSpc>
            </a:pPr>
            <a:r>
              <a:rPr lang="en-US" dirty="0"/>
              <a:t>Propper positioning</a:t>
            </a:r>
            <a:endParaRPr lang="he-IL" dirty="0"/>
          </a:p>
          <a:p>
            <a:pPr algn="l">
              <a:lnSpc>
                <a:spcPct val="170000"/>
              </a:lnSpc>
            </a:pPr>
            <a:r>
              <a:rPr lang="en-US" dirty="0"/>
              <a:t>Trendelenburg</a:t>
            </a:r>
            <a:endParaRPr lang="he-IL" dirty="0"/>
          </a:p>
          <a:p>
            <a:pPr algn="l">
              <a:lnSpc>
                <a:spcPct val="170000"/>
              </a:lnSpc>
            </a:pPr>
            <a:r>
              <a:rPr lang="en-US" dirty="0"/>
              <a:t>Equipment on Mayo table</a:t>
            </a:r>
            <a:endParaRPr lang="he-IL" dirty="0"/>
          </a:p>
          <a:p>
            <a:pPr algn="l">
              <a:lnSpc>
                <a:spcPct val="170000"/>
              </a:lnSpc>
            </a:pPr>
            <a:r>
              <a:rPr lang="en-US" dirty="0"/>
              <a:t>Ultrasound</a:t>
            </a:r>
            <a:endParaRPr lang="he-IL" dirty="0"/>
          </a:p>
          <a:p>
            <a:pPr algn="l">
              <a:lnSpc>
                <a:spcPct val="170000"/>
              </a:lnSpc>
            </a:pPr>
            <a:r>
              <a:rPr lang="en-US" dirty="0"/>
              <a:t>Checklist</a:t>
            </a:r>
            <a:endParaRPr lang="he-IL" dirty="0"/>
          </a:p>
          <a:p>
            <a:pPr marL="0" indent="0" algn="r" rtl="1">
              <a:buNone/>
            </a:pPr>
            <a:endParaRPr lang="en-US" dirty="0"/>
          </a:p>
        </p:txBody>
      </p:sp>
      <p:pic>
        <p:nvPicPr>
          <p:cNvPr id="4" name="Picture 3"/>
          <p:cNvPicPr>
            <a:picLocks noChangeAspect="1"/>
          </p:cNvPicPr>
          <p:nvPr/>
        </p:nvPicPr>
        <p:blipFill>
          <a:blip r:embed="rId2"/>
          <a:stretch>
            <a:fillRect/>
          </a:stretch>
        </p:blipFill>
        <p:spPr>
          <a:xfrm>
            <a:off x="5824241" y="1889919"/>
            <a:ext cx="5920709" cy="4222750"/>
          </a:xfrm>
          <a:prstGeom prst="rect">
            <a:avLst/>
          </a:prstGeom>
        </p:spPr>
      </p:pic>
    </p:spTree>
    <p:extLst>
      <p:ext uri="{BB962C8B-B14F-4D97-AF65-F5344CB8AC3E}">
        <p14:creationId xmlns:p14="http://schemas.microsoft.com/office/powerpoint/2010/main" val="153153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Choice of the proper catheter type and size</a:t>
            </a:r>
          </a:p>
        </p:txBody>
      </p:sp>
      <p:sp>
        <p:nvSpPr>
          <p:cNvPr id="3" name="Content Placeholder 2"/>
          <p:cNvSpPr>
            <a:spLocks noGrp="1"/>
          </p:cNvSpPr>
          <p:nvPr>
            <p:ph idx="1"/>
          </p:nvPr>
        </p:nvSpPr>
        <p:spPr>
          <a:xfrm>
            <a:off x="532052" y="1545496"/>
            <a:ext cx="4364503" cy="5133315"/>
          </a:xfrm>
        </p:spPr>
        <p:txBody>
          <a:bodyPr>
            <a:normAutofit fontScale="85000" lnSpcReduction="10000"/>
          </a:bodyPr>
          <a:lstStyle/>
          <a:p>
            <a:pPr algn="l">
              <a:lnSpc>
                <a:spcPct val="220000"/>
              </a:lnSpc>
            </a:pPr>
            <a:r>
              <a:rPr lang="en-US" b="1" dirty="0"/>
              <a:t>Width</a:t>
            </a:r>
            <a:br>
              <a:rPr lang="en-US" dirty="0"/>
            </a:br>
            <a:r>
              <a:rPr lang="en-US" dirty="0"/>
              <a:t>14-18G or 7-8FG</a:t>
            </a:r>
            <a:endParaRPr lang="he-IL" dirty="0"/>
          </a:p>
          <a:p>
            <a:pPr algn="l">
              <a:lnSpc>
                <a:spcPct val="220000"/>
              </a:lnSpc>
            </a:pPr>
            <a:r>
              <a:rPr lang="en-US" b="1" dirty="0"/>
              <a:t>Number of Lumens</a:t>
            </a:r>
            <a:br>
              <a:rPr lang="en-US" dirty="0"/>
            </a:br>
            <a:r>
              <a:rPr lang="en-US" dirty="0"/>
              <a:t>Usually 3-4</a:t>
            </a:r>
            <a:endParaRPr lang="he-IL" dirty="0"/>
          </a:p>
          <a:p>
            <a:pPr algn="l">
              <a:lnSpc>
                <a:spcPct val="220000"/>
              </a:lnSpc>
            </a:pPr>
            <a:r>
              <a:rPr lang="en-US" b="1" dirty="0"/>
              <a:t>Length</a:t>
            </a:r>
            <a:br>
              <a:rPr lang="en-US" dirty="0"/>
            </a:br>
            <a:r>
              <a:rPr lang="he-IL" dirty="0"/>
              <a:t>15-30</a:t>
            </a:r>
            <a:r>
              <a:rPr lang="en-US" dirty="0"/>
              <a:t>cm (depends on location)</a:t>
            </a:r>
          </a:p>
        </p:txBody>
      </p:sp>
      <p:pic>
        <p:nvPicPr>
          <p:cNvPr id="6" name="Picture 5"/>
          <p:cNvPicPr>
            <a:picLocks noChangeAspect="1"/>
          </p:cNvPicPr>
          <p:nvPr/>
        </p:nvPicPr>
        <p:blipFill>
          <a:blip r:embed="rId2"/>
          <a:stretch>
            <a:fillRect/>
          </a:stretch>
        </p:blipFill>
        <p:spPr>
          <a:xfrm>
            <a:off x="5033860" y="1690688"/>
            <a:ext cx="6457244" cy="4842933"/>
          </a:xfrm>
          <a:prstGeom prst="rect">
            <a:avLst/>
          </a:prstGeom>
        </p:spPr>
      </p:pic>
    </p:spTree>
    <p:extLst>
      <p:ext uri="{BB962C8B-B14F-4D97-AF65-F5344CB8AC3E}">
        <p14:creationId xmlns:p14="http://schemas.microsoft.com/office/powerpoint/2010/main" val="25335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Length of Catheter</a:t>
            </a:r>
          </a:p>
        </p:txBody>
      </p:sp>
      <p:pic>
        <p:nvPicPr>
          <p:cNvPr id="4" name="Picture 3"/>
          <p:cNvPicPr>
            <a:picLocks noChangeAspect="1"/>
          </p:cNvPicPr>
          <p:nvPr/>
        </p:nvPicPr>
        <p:blipFill>
          <a:blip r:embed="rId2"/>
          <a:stretch>
            <a:fillRect/>
          </a:stretch>
        </p:blipFill>
        <p:spPr>
          <a:xfrm>
            <a:off x="2834067" y="1825625"/>
            <a:ext cx="6523866" cy="4886376"/>
          </a:xfrm>
          <a:prstGeom prst="rect">
            <a:avLst/>
          </a:prstGeom>
        </p:spPr>
      </p:pic>
    </p:spTree>
    <p:extLst>
      <p:ext uri="{BB962C8B-B14F-4D97-AF65-F5344CB8AC3E}">
        <p14:creationId xmlns:p14="http://schemas.microsoft.com/office/powerpoint/2010/main" val="1624038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cs typeface="+mn-cs"/>
              </a:rPr>
              <a:t>CVC Insertion Kit</a:t>
            </a:r>
          </a:p>
        </p:txBody>
      </p:sp>
      <p:sp>
        <p:nvSpPr>
          <p:cNvPr id="3" name="Content Placeholder 2"/>
          <p:cNvSpPr>
            <a:spLocks noGrp="1"/>
          </p:cNvSpPr>
          <p:nvPr>
            <p:ph idx="1"/>
          </p:nvPr>
        </p:nvSpPr>
        <p:spPr>
          <a:xfrm>
            <a:off x="469783" y="1651262"/>
            <a:ext cx="6568068" cy="4837725"/>
          </a:xfrm>
        </p:spPr>
        <p:txBody>
          <a:bodyPr>
            <a:normAutofit lnSpcReduction="10000"/>
          </a:bodyPr>
          <a:lstStyle/>
          <a:p>
            <a:pPr marL="514350" indent="-514350" algn="l">
              <a:buFont typeface="+mj-lt"/>
              <a:buAutoNum type="arabicPeriod"/>
            </a:pPr>
            <a:r>
              <a:rPr lang="en-US" dirty="0"/>
              <a:t>Face mask + cap</a:t>
            </a:r>
            <a:endParaRPr lang="he-IL" dirty="0"/>
          </a:p>
          <a:p>
            <a:pPr marL="514350" indent="-514350" algn="l">
              <a:buFont typeface="+mj-lt"/>
              <a:buAutoNum type="arabicPeriod"/>
            </a:pPr>
            <a:r>
              <a:rPr lang="en-US" dirty="0"/>
              <a:t>Sterile field</a:t>
            </a:r>
            <a:endParaRPr lang="he-IL" dirty="0"/>
          </a:p>
          <a:p>
            <a:pPr marL="514350" indent="-514350" algn="l">
              <a:buFont typeface="+mj-lt"/>
              <a:buAutoNum type="arabicPeriod"/>
            </a:pPr>
            <a:r>
              <a:rPr lang="en-US" dirty="0"/>
              <a:t>Sterile gown</a:t>
            </a:r>
            <a:endParaRPr lang="he-IL" dirty="0"/>
          </a:p>
          <a:p>
            <a:pPr marL="514350" indent="-514350" algn="l">
              <a:buFont typeface="+mj-lt"/>
              <a:buAutoNum type="arabicPeriod"/>
            </a:pPr>
            <a:r>
              <a:rPr lang="en-US" dirty="0"/>
              <a:t>Sterile total body drape + extension</a:t>
            </a:r>
            <a:endParaRPr lang="he-IL" dirty="0"/>
          </a:p>
          <a:p>
            <a:pPr marL="514350" indent="-514350" algn="l">
              <a:buFont typeface="+mj-lt"/>
              <a:buAutoNum type="arabicPeriod"/>
            </a:pPr>
            <a:r>
              <a:rPr lang="en-US" dirty="0"/>
              <a:t>Bowl with cotton balls (for disinfection)</a:t>
            </a:r>
            <a:endParaRPr lang="he-IL" dirty="0"/>
          </a:p>
          <a:p>
            <a:pPr marL="514350" indent="-514350" algn="l">
              <a:buFont typeface="+mj-lt"/>
              <a:buAutoNum type="arabicPeriod"/>
            </a:pPr>
            <a:r>
              <a:rPr lang="en-US" dirty="0"/>
              <a:t>Empty bowl (for saline)</a:t>
            </a:r>
            <a:endParaRPr lang="he-IL" dirty="0"/>
          </a:p>
          <a:p>
            <a:pPr marL="514350" indent="-514350" algn="l">
              <a:buFont typeface="+mj-lt"/>
              <a:buAutoNum type="arabicPeriod"/>
            </a:pPr>
            <a:r>
              <a:rPr lang="en-US" dirty="0"/>
              <a:t>Syringes + Needles</a:t>
            </a:r>
            <a:endParaRPr lang="he-IL" dirty="0"/>
          </a:p>
          <a:p>
            <a:pPr marL="514350" indent="-514350" algn="l">
              <a:buFont typeface="+mj-lt"/>
              <a:buAutoNum type="arabicPeriod"/>
            </a:pPr>
            <a:r>
              <a:rPr lang="en-US" dirty="0"/>
              <a:t>Needle holder + Scalpel</a:t>
            </a:r>
            <a:endParaRPr lang="he-IL" dirty="0"/>
          </a:p>
          <a:p>
            <a:pPr marL="514350" indent="-514350" algn="l">
              <a:buFont typeface="+mj-lt"/>
              <a:buAutoNum type="arabicPeriod"/>
            </a:pPr>
            <a:r>
              <a:rPr lang="en-US" dirty="0"/>
              <a:t>Magnet \ Sharp container</a:t>
            </a:r>
            <a:endParaRPr lang="he-IL" dirty="0"/>
          </a:p>
          <a:p>
            <a:pPr marL="514350" indent="-514350" algn="l">
              <a:buFont typeface="+mj-lt"/>
              <a:buAutoNum type="arabicPeriod"/>
            </a:pPr>
            <a:r>
              <a:rPr lang="en-US" dirty="0"/>
              <a:t>Gauze pads (X10)</a:t>
            </a:r>
            <a:endParaRPr lang="he-IL" dirty="0"/>
          </a:p>
          <a:p>
            <a:pPr marL="514350" indent="-514350" algn="r" rtl="1">
              <a:buFont typeface="+mj-lt"/>
              <a:buAutoNum type="arabicPeriod"/>
            </a:pPr>
            <a:endParaRPr lang="he-IL" dirty="0"/>
          </a:p>
          <a:p>
            <a:pPr marL="514350" indent="-514350" algn="r" rtl="1">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7329529" y="1734158"/>
            <a:ext cx="4675117" cy="4622522"/>
          </a:xfrm>
          <a:prstGeom prst="rect">
            <a:avLst/>
          </a:prstGeom>
        </p:spPr>
      </p:pic>
    </p:spTree>
    <p:extLst>
      <p:ext uri="{BB962C8B-B14F-4D97-AF65-F5344CB8AC3E}">
        <p14:creationId xmlns:p14="http://schemas.microsoft.com/office/powerpoint/2010/main" val="1300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Additions to Insertion Kit</a:t>
            </a:r>
          </a:p>
        </p:txBody>
      </p:sp>
      <p:sp>
        <p:nvSpPr>
          <p:cNvPr id="3" name="Content Placeholder 2"/>
          <p:cNvSpPr>
            <a:spLocks noGrp="1"/>
          </p:cNvSpPr>
          <p:nvPr>
            <p:ph idx="1"/>
          </p:nvPr>
        </p:nvSpPr>
        <p:spPr>
          <a:xfrm>
            <a:off x="465589" y="1825624"/>
            <a:ext cx="8506437" cy="4853081"/>
          </a:xfrm>
        </p:spPr>
        <p:txBody>
          <a:bodyPr>
            <a:normAutofit lnSpcReduction="10000"/>
          </a:bodyPr>
          <a:lstStyle/>
          <a:p>
            <a:pPr marL="514350" indent="-514350" algn="l">
              <a:buFont typeface="+mj-lt"/>
              <a:buAutoNum type="arabicPeriod"/>
            </a:pPr>
            <a:r>
              <a:rPr lang="en-US" dirty="0"/>
              <a:t>Catheter set (see proper type and size) </a:t>
            </a:r>
            <a:endParaRPr lang="he-IL" dirty="0"/>
          </a:p>
          <a:p>
            <a:pPr marL="514350" indent="-514350" algn="l">
              <a:buFont typeface="+mj-lt"/>
              <a:buAutoNum type="arabicPeriod"/>
            </a:pPr>
            <a:r>
              <a:rPr lang="en-US" dirty="0"/>
              <a:t>Sterile gloves in the proper size</a:t>
            </a:r>
            <a:endParaRPr lang="he-IL" dirty="0"/>
          </a:p>
          <a:p>
            <a:pPr marL="514350" indent="-514350" algn="l">
              <a:buFont typeface="+mj-lt"/>
              <a:buAutoNum type="arabicPeriod"/>
            </a:pPr>
            <a:r>
              <a:rPr lang="en-US" dirty="0"/>
              <a:t>Antiseptic solution (or stick e.g. </a:t>
            </a:r>
            <a:r>
              <a:rPr lang="en-US" dirty="0" err="1"/>
              <a:t>ChloraPrep</a:t>
            </a:r>
            <a:r>
              <a:rPr lang="en-US" dirty="0"/>
              <a:t>)</a:t>
            </a:r>
            <a:endParaRPr lang="he-IL" dirty="0"/>
          </a:p>
          <a:p>
            <a:pPr marL="514350" indent="-514350" algn="l">
              <a:buFont typeface="+mj-lt"/>
              <a:buAutoNum type="arabicPeriod"/>
            </a:pPr>
            <a:r>
              <a:rPr lang="en-US" dirty="0"/>
              <a:t>Local anesthetics (Lidocaine 1%)</a:t>
            </a:r>
            <a:endParaRPr lang="he-IL" dirty="0"/>
          </a:p>
          <a:p>
            <a:pPr marL="514350" indent="-514350" algn="l">
              <a:buFont typeface="+mj-lt"/>
              <a:buAutoNum type="arabicPeriod"/>
            </a:pPr>
            <a:r>
              <a:rPr lang="en-US" dirty="0"/>
              <a:t>Suture for fixating (0 silk)</a:t>
            </a:r>
          </a:p>
          <a:p>
            <a:pPr marL="514350" indent="-514350" algn="l">
              <a:buFont typeface="+mj-lt"/>
              <a:buAutoNum type="arabicPeriod"/>
            </a:pPr>
            <a:r>
              <a:rPr lang="en-US" dirty="0"/>
              <a:t>Needleless connector (as the number of lumens)</a:t>
            </a:r>
            <a:endParaRPr lang="he-IL" dirty="0"/>
          </a:p>
          <a:p>
            <a:pPr marL="514350" indent="-514350" algn="l">
              <a:buFont typeface="+mj-lt"/>
              <a:buAutoNum type="arabicPeriod"/>
            </a:pPr>
            <a:r>
              <a:rPr lang="en-US" dirty="0"/>
              <a:t>Saline (3-4 ampules of 10cc)</a:t>
            </a:r>
            <a:endParaRPr lang="he-IL" dirty="0"/>
          </a:p>
          <a:p>
            <a:pPr marL="514350" indent="-514350" algn="l">
              <a:buFont typeface="+mj-lt"/>
              <a:buAutoNum type="arabicPeriod"/>
            </a:pPr>
            <a:r>
              <a:rPr lang="en-US" dirty="0"/>
              <a:t>Dressing (antibacterial film </a:t>
            </a:r>
            <a:r>
              <a:rPr lang="en-US" dirty="0" err="1"/>
              <a:t>e.g</a:t>
            </a:r>
            <a:r>
              <a:rPr lang="en-US" dirty="0"/>
              <a:t> Tegaderm CHG)</a:t>
            </a:r>
            <a:endParaRPr lang="he-IL" dirty="0"/>
          </a:p>
          <a:p>
            <a:pPr marL="514350" indent="-514350" algn="l">
              <a:buFont typeface="+mj-lt"/>
              <a:buAutoNum type="arabicPeriod"/>
            </a:pPr>
            <a:r>
              <a:rPr lang="en-US" dirty="0"/>
              <a:t>Sterile cover for US probe</a:t>
            </a:r>
            <a:endParaRPr lang="he-IL" dirty="0"/>
          </a:p>
          <a:p>
            <a:pPr marL="514350" indent="-514350" algn="l">
              <a:buFont typeface="+mj-lt"/>
              <a:buAutoNum type="arabicPeriod"/>
            </a:pPr>
            <a:r>
              <a:rPr lang="en-US" dirty="0"/>
              <a:t>Sterile Gel (for US)</a:t>
            </a:r>
            <a:endParaRPr lang="he-IL" dirty="0"/>
          </a:p>
          <a:p>
            <a:pPr algn="r" rtl="1"/>
            <a:endParaRPr lang="he-IL" dirty="0"/>
          </a:p>
          <a:p>
            <a:pPr algn="r" rtl="1"/>
            <a:endParaRPr lang="en-US" dirty="0"/>
          </a:p>
        </p:txBody>
      </p:sp>
      <p:pic>
        <p:nvPicPr>
          <p:cNvPr id="6" name="Picture 5"/>
          <p:cNvPicPr>
            <a:picLocks noChangeAspect="1"/>
          </p:cNvPicPr>
          <p:nvPr/>
        </p:nvPicPr>
        <p:blipFill>
          <a:blip r:embed="rId2"/>
          <a:stretch>
            <a:fillRect/>
          </a:stretch>
        </p:blipFill>
        <p:spPr>
          <a:xfrm>
            <a:off x="8593493" y="1331093"/>
            <a:ext cx="3609382" cy="3358353"/>
          </a:xfrm>
          <a:prstGeom prst="rect">
            <a:avLst/>
          </a:prstGeom>
        </p:spPr>
      </p:pic>
      <p:pic>
        <p:nvPicPr>
          <p:cNvPr id="5" name="Picture 4"/>
          <p:cNvPicPr>
            <a:picLocks noChangeAspect="1"/>
          </p:cNvPicPr>
          <p:nvPr/>
        </p:nvPicPr>
        <p:blipFill>
          <a:blip r:embed="rId3"/>
          <a:stretch>
            <a:fillRect/>
          </a:stretch>
        </p:blipFill>
        <p:spPr>
          <a:xfrm>
            <a:off x="8927906" y="4630642"/>
            <a:ext cx="2388843" cy="2106827"/>
          </a:xfrm>
          <a:prstGeom prst="rect">
            <a:avLst/>
          </a:prstGeom>
        </p:spPr>
      </p:pic>
    </p:spTree>
    <p:extLst>
      <p:ext uri="{BB962C8B-B14F-4D97-AF65-F5344CB8AC3E}">
        <p14:creationId xmlns:p14="http://schemas.microsoft.com/office/powerpoint/2010/main" val="37791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37" y="365125"/>
            <a:ext cx="11698447" cy="1325563"/>
          </a:xfrm>
        </p:spPr>
        <p:txBody>
          <a:bodyPr>
            <a:normAutofit/>
          </a:bodyPr>
          <a:lstStyle/>
          <a:p>
            <a:pPr algn="ctr"/>
            <a:r>
              <a:rPr lang="en-US" sz="4000" b="1" dirty="0">
                <a:effectLst>
                  <a:outerShdw blurRad="38100" dist="38100" dir="2700000" algn="tl">
                    <a:srgbClr val="000000">
                      <a:alpha val="43137"/>
                    </a:srgbClr>
                  </a:outerShdw>
                </a:effectLst>
              </a:rPr>
              <a:t>Central Line</a:t>
            </a:r>
            <a:r>
              <a:rPr lang="he-IL"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Associated Blood Stream Infection (CLABSI)</a:t>
            </a:r>
          </a:p>
        </p:txBody>
      </p:sp>
      <p:sp>
        <p:nvSpPr>
          <p:cNvPr id="3" name="Content Placeholder 2"/>
          <p:cNvSpPr>
            <a:spLocks noGrp="1"/>
          </p:cNvSpPr>
          <p:nvPr>
            <p:ph idx="1"/>
          </p:nvPr>
        </p:nvSpPr>
        <p:spPr>
          <a:xfrm>
            <a:off x="152478" y="1933523"/>
            <a:ext cx="8562626" cy="5113229"/>
          </a:xfrm>
        </p:spPr>
        <p:txBody>
          <a:bodyPr>
            <a:normAutofit/>
          </a:bodyPr>
          <a:lstStyle/>
          <a:p>
            <a:pPr algn="l"/>
            <a:r>
              <a:rPr lang="en-US" dirty="0"/>
              <a:t>Up to 25% mortality!</a:t>
            </a:r>
            <a:endParaRPr lang="he-IL" dirty="0"/>
          </a:p>
          <a:p>
            <a:pPr algn="l"/>
            <a:r>
              <a:rPr lang="en-US" dirty="0"/>
              <a:t>Estimated cost per case= = 46,000$!</a:t>
            </a:r>
            <a:endParaRPr lang="he-IL" dirty="0"/>
          </a:p>
          <a:p>
            <a:pPr algn="l"/>
            <a:r>
              <a:rPr lang="en-US" dirty="0"/>
              <a:t>Decrease rate after usage of CLABSI Bundle</a:t>
            </a:r>
          </a:p>
          <a:p>
            <a:pPr algn="l"/>
            <a:r>
              <a:rPr lang="en-US" dirty="0"/>
              <a:t>Decrease d\t US assistance</a:t>
            </a:r>
          </a:p>
          <a:p>
            <a:pPr algn="l"/>
            <a:r>
              <a:rPr lang="en-US" dirty="0"/>
              <a:t>Decrease d\t Insertion Kit with total body cover</a:t>
            </a:r>
          </a:p>
          <a:p>
            <a:pPr algn="l"/>
            <a:r>
              <a:rPr lang="en-US" dirty="0"/>
              <a:t>Decrease d\t Checklist implementation</a:t>
            </a:r>
          </a:p>
          <a:p>
            <a:pPr algn="l"/>
            <a:r>
              <a:rPr lang="en-US" dirty="0"/>
              <a:t>Decrease d\t appropriate antiseptic technique</a:t>
            </a:r>
          </a:p>
          <a:p>
            <a:pPr algn="l"/>
            <a:r>
              <a:rPr lang="en-US" dirty="0"/>
              <a:t>Reduce the time of use or change to a tunneled catheter</a:t>
            </a:r>
            <a:endParaRPr lang="he-IL" dirty="0"/>
          </a:p>
          <a:p>
            <a:pPr algn="r" rtl="1"/>
            <a:endParaRPr lang="en-US" dirty="0"/>
          </a:p>
        </p:txBody>
      </p:sp>
      <p:pic>
        <p:nvPicPr>
          <p:cNvPr id="4" name="Picture 3"/>
          <p:cNvPicPr>
            <a:picLocks noChangeAspect="1"/>
          </p:cNvPicPr>
          <p:nvPr/>
        </p:nvPicPr>
        <p:blipFill>
          <a:blip r:embed="rId3"/>
          <a:stretch>
            <a:fillRect/>
          </a:stretch>
        </p:blipFill>
        <p:spPr>
          <a:xfrm>
            <a:off x="8948070" y="1933522"/>
            <a:ext cx="3091451" cy="3934575"/>
          </a:xfrm>
          <a:prstGeom prst="rect">
            <a:avLst/>
          </a:prstGeom>
        </p:spPr>
      </p:pic>
    </p:spTree>
    <p:extLst>
      <p:ext uri="{BB962C8B-B14F-4D97-AF65-F5344CB8AC3E}">
        <p14:creationId xmlns:p14="http://schemas.microsoft.com/office/powerpoint/2010/main" val="30077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5340292" cy="4486275"/>
          </a:xfrm>
        </p:spPr>
        <p:txBody>
          <a:bodyPr/>
          <a:lstStyle/>
          <a:p>
            <a:pPr algn="l">
              <a:lnSpc>
                <a:spcPct val="300000"/>
              </a:lnSpc>
            </a:pPr>
            <a:r>
              <a:rPr lang="en-US" dirty="0"/>
              <a:t>Decreases complications</a:t>
            </a:r>
            <a:endParaRPr lang="he-IL" dirty="0"/>
          </a:p>
          <a:p>
            <a:pPr algn="l">
              <a:lnSpc>
                <a:spcPct val="300000"/>
              </a:lnSpc>
            </a:pPr>
            <a:r>
              <a:rPr lang="en-US" dirty="0"/>
              <a:t>Decreases infection rates</a:t>
            </a:r>
            <a:endParaRPr lang="he-IL" dirty="0"/>
          </a:p>
          <a:p>
            <a:pPr algn="l">
              <a:lnSpc>
                <a:spcPct val="300000"/>
              </a:lnSpc>
            </a:pPr>
            <a:r>
              <a:rPr lang="en-US" dirty="0"/>
              <a:t>Medical standard of care</a:t>
            </a:r>
            <a:endParaRPr lang="he-IL" dirty="0"/>
          </a:p>
          <a:p>
            <a:pPr algn="r" rtl="1">
              <a:lnSpc>
                <a:spcPct val="250000"/>
              </a:lnSpc>
            </a:pPr>
            <a:endParaRPr lang="en-US" dirty="0"/>
          </a:p>
        </p:txBody>
      </p:sp>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Ultrasound Directed Insertion</a:t>
            </a:r>
          </a:p>
        </p:txBody>
      </p:sp>
      <p:pic>
        <p:nvPicPr>
          <p:cNvPr id="4" name="תמונה 3">
            <a:extLst>
              <a:ext uri="{FF2B5EF4-FFF2-40B4-BE49-F238E27FC236}">
                <a16:creationId xmlns:a16="http://schemas.microsoft.com/office/drawing/2014/main" id="{AFC0CB18-01D3-4CD7-6F9E-525694E9CB05}"/>
              </a:ext>
            </a:extLst>
          </p:cNvPr>
          <p:cNvPicPr>
            <a:picLocks noChangeAspect="1"/>
          </p:cNvPicPr>
          <p:nvPr/>
        </p:nvPicPr>
        <p:blipFill>
          <a:blip r:embed="rId2"/>
          <a:stretch>
            <a:fillRect/>
          </a:stretch>
        </p:blipFill>
        <p:spPr>
          <a:xfrm>
            <a:off x="6346272" y="1979801"/>
            <a:ext cx="4065340" cy="4065340"/>
          </a:xfrm>
          <a:prstGeom prst="rect">
            <a:avLst/>
          </a:prstGeom>
        </p:spPr>
      </p:pic>
    </p:spTree>
    <p:extLst>
      <p:ext uri="{BB962C8B-B14F-4D97-AF65-F5344CB8AC3E}">
        <p14:creationId xmlns:p14="http://schemas.microsoft.com/office/powerpoint/2010/main" val="12287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Ultrasound Advantages</a:t>
            </a:r>
          </a:p>
        </p:txBody>
      </p:sp>
      <p:sp>
        <p:nvSpPr>
          <p:cNvPr id="3" name="Content Placeholder 2"/>
          <p:cNvSpPr>
            <a:spLocks noGrp="1"/>
          </p:cNvSpPr>
          <p:nvPr>
            <p:ph idx="1"/>
          </p:nvPr>
        </p:nvSpPr>
        <p:spPr>
          <a:xfrm>
            <a:off x="838200" y="1825625"/>
            <a:ext cx="6317609" cy="4351338"/>
          </a:xfrm>
        </p:spPr>
        <p:txBody>
          <a:bodyPr/>
          <a:lstStyle/>
          <a:p>
            <a:pPr algn="l">
              <a:lnSpc>
                <a:spcPct val="250000"/>
              </a:lnSpc>
            </a:pPr>
            <a:r>
              <a:rPr lang="en-US" dirty="0"/>
              <a:t>Anatomic view prior to insertion</a:t>
            </a:r>
            <a:endParaRPr lang="he-IL" dirty="0"/>
          </a:p>
          <a:p>
            <a:pPr algn="l">
              <a:lnSpc>
                <a:spcPct val="250000"/>
              </a:lnSpc>
            </a:pPr>
            <a:r>
              <a:rPr lang="en-US" dirty="0"/>
              <a:t>Real time guidance of needle puncture</a:t>
            </a:r>
            <a:endParaRPr lang="he-IL" dirty="0"/>
          </a:p>
          <a:p>
            <a:pPr algn="l">
              <a:lnSpc>
                <a:spcPct val="250000"/>
              </a:lnSpc>
            </a:pPr>
            <a:r>
              <a:rPr lang="en-US" dirty="0"/>
              <a:t>Placement verification</a:t>
            </a:r>
          </a:p>
        </p:txBody>
      </p:sp>
      <p:pic>
        <p:nvPicPr>
          <p:cNvPr id="5" name="Picture 4"/>
          <p:cNvPicPr>
            <a:picLocks noChangeAspect="1"/>
          </p:cNvPicPr>
          <p:nvPr/>
        </p:nvPicPr>
        <p:blipFill>
          <a:blip r:embed="rId2"/>
          <a:stretch>
            <a:fillRect/>
          </a:stretch>
        </p:blipFill>
        <p:spPr>
          <a:xfrm>
            <a:off x="8124825" y="1690688"/>
            <a:ext cx="3228975" cy="4371975"/>
          </a:xfrm>
          <a:prstGeom prst="rect">
            <a:avLst/>
          </a:prstGeom>
        </p:spPr>
      </p:pic>
    </p:spTree>
    <p:extLst>
      <p:ext uri="{BB962C8B-B14F-4D97-AF65-F5344CB8AC3E}">
        <p14:creationId xmlns:p14="http://schemas.microsoft.com/office/powerpoint/2010/main" val="17130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9894E57A-B2EE-A4B9-C1F4-9B5D054E6591}"/>
              </a:ext>
            </a:extLst>
          </p:cNvPr>
          <p:cNvPicPr>
            <a:picLocks noChangeAspect="1"/>
          </p:cNvPicPr>
          <p:nvPr/>
        </p:nvPicPr>
        <p:blipFill>
          <a:blip r:embed="rId2"/>
          <a:stretch>
            <a:fillRect/>
          </a:stretch>
        </p:blipFill>
        <p:spPr>
          <a:xfrm>
            <a:off x="2436152" y="3845721"/>
            <a:ext cx="2658676" cy="3012279"/>
          </a:xfrm>
          <a:prstGeom prst="rect">
            <a:avLst/>
          </a:prstGeom>
        </p:spPr>
      </p:pic>
      <p:pic>
        <p:nvPicPr>
          <p:cNvPr id="12" name="תמונה 11">
            <a:extLst>
              <a:ext uri="{FF2B5EF4-FFF2-40B4-BE49-F238E27FC236}">
                <a16:creationId xmlns:a16="http://schemas.microsoft.com/office/drawing/2014/main" id="{A9DB9A63-D243-17CB-6B75-1F0F6CB9C01D}"/>
              </a:ext>
            </a:extLst>
          </p:cNvPr>
          <p:cNvPicPr>
            <a:picLocks noChangeAspect="1"/>
          </p:cNvPicPr>
          <p:nvPr/>
        </p:nvPicPr>
        <p:blipFill>
          <a:blip r:embed="rId3"/>
          <a:stretch>
            <a:fillRect/>
          </a:stretch>
        </p:blipFill>
        <p:spPr>
          <a:xfrm>
            <a:off x="9083704" y="1957734"/>
            <a:ext cx="2932401" cy="2052681"/>
          </a:xfrm>
          <a:prstGeom prst="rect">
            <a:avLst/>
          </a:prstGeom>
        </p:spPr>
      </p:pic>
      <p:pic>
        <p:nvPicPr>
          <p:cNvPr id="6" name="Picture 5"/>
          <p:cNvPicPr>
            <a:picLocks noChangeAspect="1"/>
          </p:cNvPicPr>
          <p:nvPr/>
        </p:nvPicPr>
        <p:blipFill>
          <a:blip r:embed="rId4"/>
          <a:stretch>
            <a:fillRect/>
          </a:stretch>
        </p:blipFill>
        <p:spPr>
          <a:xfrm>
            <a:off x="2859423" y="2743249"/>
            <a:ext cx="3664772" cy="1753630"/>
          </a:xfrm>
          <a:prstGeom prst="rect">
            <a:avLst/>
          </a:prstGeom>
        </p:spPr>
      </p:pic>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Different Central Lines</a:t>
            </a:r>
          </a:p>
        </p:txBody>
      </p:sp>
      <p:sp>
        <p:nvSpPr>
          <p:cNvPr id="3" name="Content Placeholder 2"/>
          <p:cNvSpPr>
            <a:spLocks noGrp="1"/>
          </p:cNvSpPr>
          <p:nvPr>
            <p:ph idx="1"/>
          </p:nvPr>
        </p:nvSpPr>
        <p:spPr>
          <a:xfrm>
            <a:off x="838200" y="1825624"/>
            <a:ext cx="5428376" cy="4826845"/>
          </a:xfrm>
        </p:spPr>
        <p:txBody>
          <a:bodyPr>
            <a:normAutofit/>
          </a:bodyPr>
          <a:lstStyle/>
          <a:p>
            <a:pPr algn="l">
              <a:lnSpc>
                <a:spcPct val="100000"/>
              </a:lnSpc>
            </a:pPr>
            <a:r>
              <a:rPr lang="en-US" dirty="0"/>
              <a:t>CVC</a:t>
            </a:r>
            <a:r>
              <a:rPr lang="he-IL" dirty="0"/>
              <a:t> – </a:t>
            </a:r>
            <a:r>
              <a:rPr lang="en-US" dirty="0"/>
              <a:t>Central Venous Catheter</a:t>
            </a:r>
            <a:endParaRPr lang="he-IL" dirty="0"/>
          </a:p>
          <a:p>
            <a:pPr algn="l">
              <a:lnSpc>
                <a:spcPct val="100000"/>
              </a:lnSpc>
            </a:pPr>
            <a:r>
              <a:rPr lang="en-US" dirty="0"/>
              <a:t>High-flow</a:t>
            </a:r>
          </a:p>
          <a:p>
            <a:pPr algn="l">
              <a:lnSpc>
                <a:spcPct val="100000"/>
              </a:lnSpc>
            </a:pPr>
            <a:r>
              <a:rPr lang="en-US" dirty="0"/>
              <a:t>Dialysis line</a:t>
            </a:r>
          </a:p>
          <a:p>
            <a:pPr algn="l">
              <a:lnSpc>
                <a:spcPct val="100000"/>
              </a:lnSpc>
            </a:pPr>
            <a:r>
              <a:rPr lang="en-US" dirty="0"/>
              <a:t>Perma-</a:t>
            </a:r>
            <a:r>
              <a:rPr lang="en-US" dirty="0" err="1"/>
              <a:t>cath</a:t>
            </a:r>
            <a:endParaRPr lang="he-IL" dirty="0"/>
          </a:p>
          <a:p>
            <a:pPr algn="l">
              <a:lnSpc>
                <a:spcPct val="100000"/>
              </a:lnSpc>
            </a:pPr>
            <a:r>
              <a:rPr lang="en-US" dirty="0"/>
              <a:t>Port-a-</a:t>
            </a:r>
            <a:r>
              <a:rPr lang="en-US" dirty="0" err="1"/>
              <a:t>cath</a:t>
            </a:r>
            <a:endParaRPr lang="he-IL" dirty="0"/>
          </a:p>
          <a:p>
            <a:pPr algn="l">
              <a:lnSpc>
                <a:spcPct val="100000"/>
              </a:lnSpc>
            </a:pPr>
            <a:r>
              <a:rPr lang="en-US" dirty="0"/>
              <a:t>Hickman</a:t>
            </a:r>
            <a:endParaRPr lang="he-IL" dirty="0"/>
          </a:p>
          <a:p>
            <a:pPr algn="l">
              <a:lnSpc>
                <a:spcPct val="100000"/>
              </a:lnSpc>
            </a:pPr>
            <a:r>
              <a:rPr lang="en-US" dirty="0" err="1"/>
              <a:t>Picc</a:t>
            </a:r>
            <a:r>
              <a:rPr lang="en-US" dirty="0"/>
              <a:t>-line</a:t>
            </a:r>
            <a:endParaRPr lang="he-IL" dirty="0"/>
          </a:p>
          <a:p>
            <a:pPr algn="l">
              <a:lnSpc>
                <a:spcPct val="100000"/>
              </a:lnSpc>
            </a:pPr>
            <a:r>
              <a:rPr lang="en-US" dirty="0"/>
              <a:t>Midline</a:t>
            </a:r>
            <a:endParaRPr lang="he-IL" dirty="0"/>
          </a:p>
        </p:txBody>
      </p:sp>
      <p:sp>
        <p:nvSpPr>
          <p:cNvPr id="5" name="Rounded Rectangle 4"/>
          <p:cNvSpPr/>
          <p:nvPr/>
        </p:nvSpPr>
        <p:spPr>
          <a:xfrm>
            <a:off x="758038" y="1729947"/>
            <a:ext cx="5089089" cy="6461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תמונה 6">
            <a:extLst>
              <a:ext uri="{FF2B5EF4-FFF2-40B4-BE49-F238E27FC236}">
                <a16:creationId xmlns:a16="http://schemas.microsoft.com/office/drawing/2014/main" id="{44D6C6C7-D8B5-AAE1-8D80-2706138E004A}"/>
              </a:ext>
            </a:extLst>
          </p:cNvPr>
          <p:cNvPicPr>
            <a:picLocks noChangeAspect="1"/>
          </p:cNvPicPr>
          <p:nvPr/>
        </p:nvPicPr>
        <p:blipFill>
          <a:blip r:embed="rId5"/>
          <a:stretch>
            <a:fillRect/>
          </a:stretch>
        </p:blipFill>
        <p:spPr>
          <a:xfrm>
            <a:off x="6096000" y="1582539"/>
            <a:ext cx="2960731" cy="2960731"/>
          </a:xfrm>
          <a:prstGeom prst="rect">
            <a:avLst/>
          </a:prstGeom>
        </p:spPr>
      </p:pic>
      <p:pic>
        <p:nvPicPr>
          <p:cNvPr id="8" name="תמונה 7">
            <a:extLst>
              <a:ext uri="{FF2B5EF4-FFF2-40B4-BE49-F238E27FC236}">
                <a16:creationId xmlns:a16="http://schemas.microsoft.com/office/drawing/2014/main" id="{CAA85139-461F-A805-06C5-3FCACA7613C3}"/>
              </a:ext>
            </a:extLst>
          </p:cNvPr>
          <p:cNvPicPr>
            <a:picLocks noChangeAspect="1"/>
          </p:cNvPicPr>
          <p:nvPr/>
        </p:nvPicPr>
        <p:blipFill>
          <a:blip r:embed="rId6"/>
          <a:stretch>
            <a:fillRect/>
          </a:stretch>
        </p:blipFill>
        <p:spPr>
          <a:xfrm>
            <a:off x="9006340" y="3603448"/>
            <a:ext cx="3200400" cy="3200400"/>
          </a:xfrm>
          <a:prstGeom prst="rect">
            <a:avLst/>
          </a:prstGeom>
        </p:spPr>
      </p:pic>
      <p:pic>
        <p:nvPicPr>
          <p:cNvPr id="11" name="תמונה 10">
            <a:extLst>
              <a:ext uri="{FF2B5EF4-FFF2-40B4-BE49-F238E27FC236}">
                <a16:creationId xmlns:a16="http://schemas.microsoft.com/office/drawing/2014/main" id="{5EFC7DAA-B1D1-F236-520D-564F441FB9AB}"/>
              </a:ext>
            </a:extLst>
          </p:cNvPr>
          <p:cNvPicPr>
            <a:picLocks noChangeAspect="1"/>
          </p:cNvPicPr>
          <p:nvPr/>
        </p:nvPicPr>
        <p:blipFill>
          <a:blip r:embed="rId7"/>
          <a:stretch>
            <a:fillRect/>
          </a:stretch>
        </p:blipFill>
        <p:spPr>
          <a:xfrm>
            <a:off x="4748258" y="4896835"/>
            <a:ext cx="4483566" cy="1890570"/>
          </a:xfrm>
          <a:prstGeom prst="rect">
            <a:avLst/>
          </a:prstGeom>
        </p:spPr>
      </p:pic>
    </p:spTree>
    <p:extLst>
      <p:ext uri="{BB962C8B-B14F-4D97-AF65-F5344CB8AC3E}">
        <p14:creationId xmlns:p14="http://schemas.microsoft.com/office/powerpoint/2010/main" val="8378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Ultrasound Devices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99000" y="1758156"/>
            <a:ext cx="2286000" cy="4486275"/>
          </a:xfrm>
          <a:prstGeom prst="rect">
            <a:avLst/>
          </a:prstGeom>
        </p:spPr>
      </p:pic>
      <p:pic>
        <p:nvPicPr>
          <p:cNvPr id="5" name="Picture 4"/>
          <p:cNvPicPr>
            <a:picLocks noChangeAspect="1"/>
          </p:cNvPicPr>
          <p:nvPr/>
        </p:nvPicPr>
        <p:blipFill>
          <a:blip r:embed="rId3"/>
          <a:stretch>
            <a:fillRect/>
          </a:stretch>
        </p:blipFill>
        <p:spPr>
          <a:xfrm>
            <a:off x="0" y="1690688"/>
            <a:ext cx="4477109" cy="4486275"/>
          </a:xfrm>
          <a:prstGeom prst="rect">
            <a:avLst/>
          </a:prstGeom>
        </p:spPr>
      </p:pic>
      <p:pic>
        <p:nvPicPr>
          <p:cNvPr id="6" name="Picture 5"/>
          <p:cNvPicPr>
            <a:picLocks noChangeAspect="1"/>
          </p:cNvPicPr>
          <p:nvPr/>
        </p:nvPicPr>
        <p:blipFill>
          <a:blip r:embed="rId4"/>
          <a:stretch>
            <a:fillRect/>
          </a:stretch>
        </p:blipFill>
        <p:spPr>
          <a:xfrm>
            <a:off x="7894941" y="1825625"/>
            <a:ext cx="3756251" cy="4351338"/>
          </a:xfrm>
          <a:prstGeom prst="rect">
            <a:avLst/>
          </a:prstGeom>
        </p:spPr>
      </p:pic>
      <p:sp>
        <p:nvSpPr>
          <p:cNvPr id="7" name="תיבת טקסט 6">
            <a:extLst>
              <a:ext uri="{FF2B5EF4-FFF2-40B4-BE49-F238E27FC236}">
                <a16:creationId xmlns:a16="http://schemas.microsoft.com/office/drawing/2014/main" id="{733BC822-FE07-8865-F43C-F8B77CE9048D}"/>
              </a:ext>
            </a:extLst>
          </p:cNvPr>
          <p:cNvSpPr txBox="1"/>
          <p:nvPr/>
        </p:nvSpPr>
        <p:spPr>
          <a:xfrm>
            <a:off x="1174459" y="6287549"/>
            <a:ext cx="2344723" cy="369332"/>
          </a:xfrm>
          <a:prstGeom prst="rect">
            <a:avLst/>
          </a:prstGeom>
          <a:noFill/>
        </p:spPr>
        <p:txBody>
          <a:bodyPr wrap="square" rtlCol="1">
            <a:spAutoFit/>
          </a:bodyPr>
          <a:lstStyle/>
          <a:p>
            <a:r>
              <a:rPr lang="en-US" dirty="0"/>
              <a:t>Standard machine</a:t>
            </a:r>
            <a:endParaRPr lang="he-IL" dirty="0"/>
          </a:p>
        </p:txBody>
      </p:sp>
      <p:sp>
        <p:nvSpPr>
          <p:cNvPr id="8" name="תיבת טקסט 7">
            <a:extLst>
              <a:ext uri="{FF2B5EF4-FFF2-40B4-BE49-F238E27FC236}">
                <a16:creationId xmlns:a16="http://schemas.microsoft.com/office/drawing/2014/main" id="{626BEB3F-86D7-62B9-7911-D466F2CD6CCE}"/>
              </a:ext>
            </a:extLst>
          </p:cNvPr>
          <p:cNvSpPr txBox="1"/>
          <p:nvPr/>
        </p:nvSpPr>
        <p:spPr>
          <a:xfrm>
            <a:off x="4803862" y="6287549"/>
            <a:ext cx="2344723" cy="369332"/>
          </a:xfrm>
          <a:prstGeom prst="rect">
            <a:avLst/>
          </a:prstGeom>
          <a:noFill/>
        </p:spPr>
        <p:txBody>
          <a:bodyPr wrap="square" rtlCol="1">
            <a:spAutoFit/>
          </a:bodyPr>
          <a:lstStyle/>
          <a:p>
            <a:r>
              <a:rPr lang="en-US" dirty="0"/>
              <a:t>Mobile machine</a:t>
            </a:r>
            <a:endParaRPr lang="he-IL" dirty="0"/>
          </a:p>
        </p:txBody>
      </p:sp>
      <p:sp>
        <p:nvSpPr>
          <p:cNvPr id="9" name="תיבת טקסט 8">
            <a:extLst>
              <a:ext uri="{FF2B5EF4-FFF2-40B4-BE49-F238E27FC236}">
                <a16:creationId xmlns:a16="http://schemas.microsoft.com/office/drawing/2014/main" id="{1B557C02-6DD3-58D8-5385-9C5099C449CD}"/>
              </a:ext>
            </a:extLst>
          </p:cNvPr>
          <p:cNvSpPr txBox="1"/>
          <p:nvPr/>
        </p:nvSpPr>
        <p:spPr>
          <a:xfrm>
            <a:off x="8598716" y="6287549"/>
            <a:ext cx="2467762" cy="369332"/>
          </a:xfrm>
          <a:prstGeom prst="rect">
            <a:avLst/>
          </a:prstGeom>
          <a:noFill/>
        </p:spPr>
        <p:txBody>
          <a:bodyPr wrap="square" rtlCol="1">
            <a:spAutoFit/>
          </a:bodyPr>
          <a:lstStyle/>
          <a:p>
            <a:r>
              <a:rPr lang="en-US" dirty="0"/>
              <a:t>Ultra compact device</a:t>
            </a:r>
            <a:endParaRPr lang="he-IL" dirty="0"/>
          </a:p>
        </p:txBody>
      </p:sp>
    </p:spTree>
    <p:extLst>
      <p:ext uri="{BB962C8B-B14F-4D97-AF65-F5344CB8AC3E}">
        <p14:creationId xmlns:p14="http://schemas.microsoft.com/office/powerpoint/2010/main" val="11496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Transducers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1859227"/>
            <a:ext cx="4284133" cy="4284133"/>
          </a:xfrm>
          <a:prstGeom prst="rect">
            <a:avLst/>
          </a:prstGeom>
        </p:spPr>
      </p:pic>
      <p:pic>
        <p:nvPicPr>
          <p:cNvPr id="5" name="Picture 4"/>
          <p:cNvPicPr>
            <a:picLocks noChangeAspect="1"/>
          </p:cNvPicPr>
          <p:nvPr/>
        </p:nvPicPr>
        <p:blipFill>
          <a:blip r:embed="rId3"/>
          <a:stretch>
            <a:fillRect/>
          </a:stretch>
        </p:blipFill>
        <p:spPr>
          <a:xfrm>
            <a:off x="5299400" y="1948920"/>
            <a:ext cx="6206801" cy="4194440"/>
          </a:xfrm>
          <a:prstGeom prst="rect">
            <a:avLst/>
          </a:prstGeom>
        </p:spPr>
      </p:pic>
    </p:spTree>
    <p:extLst>
      <p:ext uri="{BB962C8B-B14F-4D97-AF65-F5344CB8AC3E}">
        <p14:creationId xmlns:p14="http://schemas.microsoft.com/office/powerpoint/2010/main" val="361435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Knobology</a:t>
            </a:r>
          </a:p>
        </p:txBody>
      </p:sp>
      <p:sp>
        <p:nvSpPr>
          <p:cNvPr id="3" name="Content Placeholder 2"/>
          <p:cNvSpPr>
            <a:spLocks noGrp="1"/>
          </p:cNvSpPr>
          <p:nvPr>
            <p:ph idx="1"/>
          </p:nvPr>
        </p:nvSpPr>
        <p:spPr>
          <a:xfrm>
            <a:off x="838200" y="1892735"/>
            <a:ext cx="4056854" cy="4461933"/>
          </a:xfrm>
        </p:spPr>
        <p:txBody>
          <a:bodyPr/>
          <a:lstStyle/>
          <a:p>
            <a:pPr algn="l">
              <a:lnSpc>
                <a:spcPct val="100000"/>
              </a:lnSpc>
            </a:pPr>
            <a:r>
              <a:rPr lang="en-US" dirty="0"/>
              <a:t>On \ Off</a:t>
            </a:r>
            <a:endParaRPr lang="he-IL" dirty="0"/>
          </a:p>
          <a:p>
            <a:pPr algn="l">
              <a:lnSpc>
                <a:spcPct val="100000"/>
              </a:lnSpc>
            </a:pPr>
            <a:r>
              <a:rPr lang="en-US" dirty="0"/>
              <a:t>TRANSDUCER</a:t>
            </a:r>
            <a:endParaRPr lang="he-IL" dirty="0"/>
          </a:p>
          <a:p>
            <a:pPr algn="l">
              <a:lnSpc>
                <a:spcPct val="100000"/>
              </a:lnSpc>
            </a:pPr>
            <a:r>
              <a:rPr lang="en-US" dirty="0"/>
              <a:t>DEPTH</a:t>
            </a:r>
            <a:endParaRPr lang="he-IL" dirty="0"/>
          </a:p>
          <a:p>
            <a:pPr algn="l">
              <a:lnSpc>
                <a:spcPct val="100000"/>
              </a:lnSpc>
            </a:pPr>
            <a:r>
              <a:rPr lang="en-US" dirty="0"/>
              <a:t>GAIN</a:t>
            </a:r>
            <a:endParaRPr lang="he-IL" dirty="0"/>
          </a:p>
          <a:p>
            <a:pPr algn="l">
              <a:lnSpc>
                <a:spcPct val="100000"/>
              </a:lnSpc>
            </a:pPr>
            <a:r>
              <a:rPr lang="en-US" dirty="0"/>
              <a:t>COLOR (Doppler)</a:t>
            </a:r>
            <a:endParaRPr lang="he-IL" dirty="0"/>
          </a:p>
          <a:p>
            <a:pPr algn="l">
              <a:lnSpc>
                <a:spcPct val="100000"/>
              </a:lnSpc>
            </a:pPr>
            <a:r>
              <a:rPr lang="en-US" dirty="0"/>
              <a:t>FOCUS</a:t>
            </a:r>
            <a:endParaRPr lang="he-IL" dirty="0"/>
          </a:p>
          <a:p>
            <a:pPr algn="l">
              <a:lnSpc>
                <a:spcPct val="100000"/>
              </a:lnSpc>
            </a:pPr>
            <a:r>
              <a:rPr lang="en-US" dirty="0"/>
              <a:t>M-MODE (Middle line)</a:t>
            </a:r>
            <a:endParaRPr lang="he-IL" dirty="0"/>
          </a:p>
          <a:p>
            <a:pPr algn="l">
              <a:lnSpc>
                <a:spcPct val="100000"/>
              </a:lnSpc>
            </a:pPr>
            <a:r>
              <a:rPr lang="en-US" dirty="0"/>
              <a:t>FREEZE</a:t>
            </a:r>
            <a:endParaRPr lang="he-IL" dirty="0"/>
          </a:p>
          <a:p>
            <a:pPr algn="r" rtl="1"/>
            <a:endParaRPr lang="en-US" dirty="0"/>
          </a:p>
        </p:txBody>
      </p:sp>
      <p:pic>
        <p:nvPicPr>
          <p:cNvPr id="5" name="Picture 4"/>
          <p:cNvPicPr>
            <a:picLocks noChangeAspect="1"/>
          </p:cNvPicPr>
          <p:nvPr/>
        </p:nvPicPr>
        <p:blipFill>
          <a:blip r:embed="rId2"/>
          <a:stretch>
            <a:fillRect/>
          </a:stretch>
        </p:blipFill>
        <p:spPr>
          <a:xfrm>
            <a:off x="5192947" y="1825624"/>
            <a:ext cx="6589391" cy="4461933"/>
          </a:xfrm>
          <a:prstGeom prst="rect">
            <a:avLst/>
          </a:prstGeom>
        </p:spPr>
      </p:pic>
    </p:spTree>
    <p:extLst>
      <p:ext uri="{BB962C8B-B14F-4D97-AF65-F5344CB8AC3E}">
        <p14:creationId xmlns:p14="http://schemas.microsoft.com/office/powerpoint/2010/main" val="216601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Gain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264" y="1825625"/>
            <a:ext cx="11516075" cy="3271476"/>
          </a:xfrm>
          <a:prstGeom prst="rect">
            <a:avLst/>
          </a:prstGeom>
        </p:spPr>
      </p:pic>
    </p:spTree>
    <p:extLst>
      <p:ext uri="{BB962C8B-B14F-4D97-AF65-F5344CB8AC3E}">
        <p14:creationId xmlns:p14="http://schemas.microsoft.com/office/powerpoint/2010/main" val="388999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Depth</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4296" y="1825625"/>
            <a:ext cx="10549504" cy="4117768"/>
          </a:xfrm>
          <a:prstGeom prst="rect">
            <a:avLst/>
          </a:prstGeom>
        </p:spPr>
      </p:pic>
    </p:spTree>
    <p:extLst>
      <p:ext uri="{BB962C8B-B14F-4D97-AF65-F5344CB8AC3E}">
        <p14:creationId xmlns:p14="http://schemas.microsoft.com/office/powerpoint/2010/main" val="394919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Doppler</a:t>
            </a:r>
            <a:br>
              <a:rPr lang="en-US"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BART - </a:t>
            </a:r>
            <a:r>
              <a:rPr lang="en-US" sz="3600" dirty="0">
                <a:solidFill>
                  <a:srgbClr val="0070C0"/>
                </a:solidFill>
                <a:effectLst>
                  <a:outerShdw blurRad="38100" dist="38100" dir="2700000" algn="tl">
                    <a:srgbClr val="000000">
                      <a:alpha val="43137"/>
                    </a:srgbClr>
                  </a:outerShdw>
                </a:effectLst>
              </a:rPr>
              <a:t>Blue Away</a:t>
            </a:r>
            <a:r>
              <a:rPr lang="en-US" sz="3600" dirty="0">
                <a:effectLst>
                  <a:outerShdw blurRad="38100" dist="38100" dir="2700000" algn="tl">
                    <a:srgbClr val="000000">
                      <a:alpha val="43137"/>
                    </a:srgbClr>
                  </a:outerShdw>
                </a:effectLst>
              </a:rPr>
              <a:t>, </a:t>
            </a:r>
            <a:r>
              <a:rPr lang="en-US" sz="3600" dirty="0">
                <a:solidFill>
                  <a:srgbClr val="FF0000"/>
                </a:solidFill>
                <a:effectLst>
                  <a:outerShdw blurRad="38100" dist="38100" dir="2700000" algn="tl">
                    <a:srgbClr val="000000">
                      <a:alpha val="43137"/>
                    </a:srgbClr>
                  </a:outerShdw>
                </a:effectLst>
              </a:rPr>
              <a:t>Red Toward</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3"/>
          <a:srcRect l="23179" t="2432" r="24015" b="4053"/>
          <a:stretch/>
        </p:blipFill>
        <p:spPr>
          <a:xfrm>
            <a:off x="1262516" y="2075688"/>
            <a:ext cx="4479916" cy="4625150"/>
          </a:xfrm>
          <a:prstGeom prst="rect">
            <a:avLst/>
          </a:prstGeom>
        </p:spPr>
      </p:pic>
      <p:pic>
        <p:nvPicPr>
          <p:cNvPr id="5" name="Picture 4"/>
          <p:cNvPicPr>
            <a:picLocks noChangeAspect="1"/>
          </p:cNvPicPr>
          <p:nvPr/>
        </p:nvPicPr>
        <p:blipFill>
          <a:blip r:embed="rId4"/>
          <a:stretch>
            <a:fillRect/>
          </a:stretch>
        </p:blipFill>
        <p:spPr>
          <a:xfrm>
            <a:off x="6458522" y="2075688"/>
            <a:ext cx="4862563" cy="4625150"/>
          </a:xfrm>
          <a:prstGeom prst="rect">
            <a:avLst/>
          </a:prstGeom>
        </p:spPr>
      </p:pic>
    </p:spTree>
    <p:extLst>
      <p:ext uri="{BB962C8B-B14F-4D97-AF65-F5344CB8AC3E}">
        <p14:creationId xmlns:p14="http://schemas.microsoft.com/office/powerpoint/2010/main" val="3860815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cs typeface="+mn-cs"/>
              </a:rPr>
              <a:t>Echogenicity</a:t>
            </a:r>
          </a:p>
        </p:txBody>
      </p:sp>
      <p:sp>
        <p:nvSpPr>
          <p:cNvPr id="3" name="Content Placeholder 2"/>
          <p:cNvSpPr>
            <a:spLocks noGrp="1"/>
          </p:cNvSpPr>
          <p:nvPr>
            <p:ph idx="1"/>
          </p:nvPr>
        </p:nvSpPr>
        <p:spPr>
          <a:xfrm>
            <a:off x="708870" y="1825625"/>
            <a:ext cx="10644930" cy="2360481"/>
          </a:xfrm>
        </p:spPr>
        <p:txBody>
          <a:bodyPr>
            <a:normAutofit/>
          </a:bodyPr>
          <a:lstStyle/>
          <a:p>
            <a:pPr algn="l"/>
            <a:r>
              <a:rPr lang="en-US" dirty="0"/>
              <a:t>Hyperechoic = White (Nerves, Fascia)</a:t>
            </a:r>
            <a:endParaRPr lang="he-IL" dirty="0"/>
          </a:p>
          <a:p>
            <a:pPr algn="l"/>
            <a:r>
              <a:rPr lang="en-US" dirty="0"/>
              <a:t>Hypoechoic = Grey (Viscera)</a:t>
            </a:r>
            <a:endParaRPr lang="he-IL" dirty="0"/>
          </a:p>
          <a:p>
            <a:r>
              <a:rPr lang="en-US" dirty="0"/>
              <a:t>Anechoic = Black (Bone, Vessels, Liquid, Fat) - Bone is impenetrable for sound waves and thus reflects a ”shadow” underneath</a:t>
            </a:r>
            <a:br>
              <a:rPr lang="en-US" dirty="0"/>
            </a:br>
            <a:endParaRPr lang="en-US" dirty="0"/>
          </a:p>
        </p:txBody>
      </p:sp>
      <p:pic>
        <p:nvPicPr>
          <p:cNvPr id="4" name="Picture 3"/>
          <p:cNvPicPr>
            <a:picLocks noChangeAspect="1"/>
          </p:cNvPicPr>
          <p:nvPr/>
        </p:nvPicPr>
        <p:blipFill rotWithShape="1">
          <a:blip r:embed="rId2"/>
          <a:srcRect l="2774" t="14590" r="1592" b="29923"/>
          <a:stretch/>
        </p:blipFill>
        <p:spPr>
          <a:xfrm>
            <a:off x="2640993" y="3829881"/>
            <a:ext cx="6910013" cy="2851950"/>
          </a:xfrm>
          <a:prstGeom prst="rect">
            <a:avLst/>
          </a:prstGeom>
        </p:spPr>
      </p:pic>
    </p:spTree>
    <p:extLst>
      <p:ext uri="{BB962C8B-B14F-4D97-AF65-F5344CB8AC3E}">
        <p14:creationId xmlns:p14="http://schemas.microsoft.com/office/powerpoint/2010/main" val="427897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cs typeface="+mn-cs"/>
              </a:rPr>
              <a:t>Right IJ View – What is the difference?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60529" y="1825625"/>
            <a:ext cx="4442636" cy="4249250"/>
          </a:xfrm>
          <a:prstGeom prst="rect">
            <a:avLst/>
          </a:prstGeom>
        </p:spPr>
      </p:pic>
      <p:pic>
        <p:nvPicPr>
          <p:cNvPr id="5" name="Picture 4"/>
          <p:cNvPicPr>
            <a:picLocks noChangeAspect="1"/>
          </p:cNvPicPr>
          <p:nvPr/>
        </p:nvPicPr>
        <p:blipFill rotWithShape="1">
          <a:blip r:embed="rId3"/>
          <a:srcRect l="969" t="1538" r="1579" b="16063"/>
          <a:stretch/>
        </p:blipFill>
        <p:spPr>
          <a:xfrm>
            <a:off x="6301212" y="1828799"/>
            <a:ext cx="4808056" cy="4246075"/>
          </a:xfrm>
          <a:prstGeom prst="rect">
            <a:avLst/>
          </a:prstGeom>
        </p:spPr>
      </p:pic>
    </p:spTree>
    <p:extLst>
      <p:ext uri="{BB962C8B-B14F-4D97-AF65-F5344CB8AC3E}">
        <p14:creationId xmlns:p14="http://schemas.microsoft.com/office/powerpoint/2010/main" val="40677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cs typeface="+mn-cs"/>
              </a:rPr>
              <a:t>Right IJ View – What is the difference?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8449" t="3564" r="49886" b="32112"/>
          <a:stretch/>
        </p:blipFill>
        <p:spPr>
          <a:xfrm>
            <a:off x="787896" y="1690689"/>
            <a:ext cx="5006323" cy="4988458"/>
          </a:xfrm>
          <a:prstGeom prst="rect">
            <a:avLst/>
          </a:prstGeom>
        </p:spPr>
      </p:pic>
      <p:pic>
        <p:nvPicPr>
          <p:cNvPr id="5" name="Picture 4"/>
          <p:cNvPicPr>
            <a:picLocks noChangeAspect="1"/>
          </p:cNvPicPr>
          <p:nvPr/>
        </p:nvPicPr>
        <p:blipFill rotWithShape="1">
          <a:blip r:embed="rId3"/>
          <a:srcRect l="50498"/>
          <a:stretch/>
        </p:blipFill>
        <p:spPr>
          <a:xfrm>
            <a:off x="6096000" y="1686090"/>
            <a:ext cx="5094167" cy="4993057"/>
          </a:xfrm>
          <a:prstGeom prst="rect">
            <a:avLst/>
          </a:prstGeom>
        </p:spPr>
      </p:pic>
    </p:spTree>
    <p:extLst>
      <p:ext uri="{BB962C8B-B14F-4D97-AF65-F5344CB8AC3E}">
        <p14:creationId xmlns:p14="http://schemas.microsoft.com/office/powerpoint/2010/main" val="390548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94" y="530351"/>
            <a:ext cx="11058357" cy="1325563"/>
          </a:xfrm>
        </p:spPr>
        <p:txBody>
          <a:bodyPr/>
          <a:lstStyle/>
          <a:p>
            <a:pPr algn="ctr" rtl="1"/>
            <a:r>
              <a:rPr lang="en-US" b="1" dirty="0">
                <a:effectLst>
                  <a:outerShdw blurRad="38100" dist="38100" dir="2700000" algn="tl">
                    <a:srgbClr val="000000">
                      <a:alpha val="43137"/>
                    </a:srgbClr>
                  </a:outerShdw>
                </a:effectLst>
                <a:cs typeface="+mn-cs"/>
              </a:rPr>
              <a:t>Ultrasound Usage</a:t>
            </a:r>
          </a:p>
        </p:txBody>
      </p:sp>
      <p:sp>
        <p:nvSpPr>
          <p:cNvPr id="3" name="Content Placeholder 2"/>
          <p:cNvSpPr>
            <a:spLocks noGrp="1"/>
          </p:cNvSpPr>
          <p:nvPr>
            <p:ph idx="1"/>
          </p:nvPr>
        </p:nvSpPr>
        <p:spPr>
          <a:xfrm>
            <a:off x="884201" y="1894687"/>
            <a:ext cx="7605880" cy="4393986"/>
          </a:xfrm>
        </p:spPr>
        <p:txBody>
          <a:bodyPr>
            <a:normAutofit/>
          </a:bodyPr>
          <a:lstStyle/>
          <a:p>
            <a:pPr algn="l">
              <a:lnSpc>
                <a:spcPct val="200000"/>
              </a:lnSpc>
            </a:pPr>
            <a:r>
              <a:rPr lang="en-US" dirty="0"/>
              <a:t>Propper </a:t>
            </a:r>
            <a:r>
              <a:rPr lang="en-US" b="1" dirty="0"/>
              <a:t>Handling</a:t>
            </a:r>
            <a:r>
              <a:rPr lang="en-US" dirty="0"/>
              <a:t> of the probe </a:t>
            </a:r>
            <a:endParaRPr lang="he-IL" dirty="0"/>
          </a:p>
          <a:p>
            <a:pPr algn="l">
              <a:lnSpc>
                <a:spcPct val="200000"/>
              </a:lnSpc>
            </a:pPr>
            <a:r>
              <a:rPr lang="en-US" dirty="0"/>
              <a:t>Propper </a:t>
            </a:r>
            <a:r>
              <a:rPr lang="en-US" b="1" dirty="0"/>
              <a:t>Orientation</a:t>
            </a:r>
            <a:r>
              <a:rPr lang="en-US" dirty="0"/>
              <a:t> of the probe</a:t>
            </a:r>
            <a:endParaRPr lang="he-IL" dirty="0"/>
          </a:p>
          <a:p>
            <a:pPr algn="l">
              <a:lnSpc>
                <a:spcPct val="200000"/>
              </a:lnSpc>
            </a:pPr>
            <a:r>
              <a:rPr lang="en-US" b="1" dirty="0"/>
              <a:t>Dynamic</a:t>
            </a:r>
            <a:r>
              <a:rPr lang="en-US" dirty="0"/>
              <a:t> Usage of the probe</a:t>
            </a:r>
          </a:p>
          <a:p>
            <a:pPr algn="l">
              <a:lnSpc>
                <a:spcPct val="200000"/>
              </a:lnSpc>
            </a:pPr>
            <a:r>
              <a:rPr lang="en-US" b="1" dirty="0"/>
              <a:t>PART</a:t>
            </a:r>
            <a:r>
              <a:rPr lang="en-US" dirty="0"/>
              <a:t> (Pressure, Alignment, Rotation and Tilt) </a:t>
            </a:r>
          </a:p>
        </p:txBody>
      </p:sp>
      <p:pic>
        <p:nvPicPr>
          <p:cNvPr id="5" name="Picture 4"/>
          <p:cNvPicPr>
            <a:picLocks noChangeAspect="1"/>
          </p:cNvPicPr>
          <p:nvPr/>
        </p:nvPicPr>
        <p:blipFill>
          <a:blip r:embed="rId2"/>
          <a:stretch>
            <a:fillRect/>
          </a:stretch>
        </p:blipFill>
        <p:spPr>
          <a:xfrm>
            <a:off x="9021594" y="1894687"/>
            <a:ext cx="2861413" cy="1767209"/>
          </a:xfrm>
          <a:prstGeom prst="rect">
            <a:avLst/>
          </a:prstGeom>
        </p:spPr>
      </p:pic>
      <p:pic>
        <p:nvPicPr>
          <p:cNvPr id="6" name="Picture 5"/>
          <p:cNvPicPr>
            <a:picLocks noChangeAspect="1"/>
          </p:cNvPicPr>
          <p:nvPr/>
        </p:nvPicPr>
        <p:blipFill rotWithShape="1">
          <a:blip r:embed="rId3"/>
          <a:srcRect l="15674" r="14296"/>
          <a:stretch/>
        </p:blipFill>
        <p:spPr>
          <a:xfrm>
            <a:off x="9214539" y="3936149"/>
            <a:ext cx="2668468" cy="2759139"/>
          </a:xfrm>
          <a:prstGeom prst="rect">
            <a:avLst/>
          </a:prstGeom>
        </p:spPr>
      </p:pic>
    </p:spTree>
    <p:extLst>
      <p:ext uri="{BB962C8B-B14F-4D97-AF65-F5344CB8AC3E}">
        <p14:creationId xmlns:p14="http://schemas.microsoft.com/office/powerpoint/2010/main" val="9391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Central Line Advantages </a:t>
            </a:r>
          </a:p>
        </p:txBody>
      </p:sp>
      <p:sp>
        <p:nvSpPr>
          <p:cNvPr id="3" name="Content Placeholder 2"/>
          <p:cNvSpPr>
            <a:spLocks noGrp="1"/>
          </p:cNvSpPr>
          <p:nvPr>
            <p:ph idx="1"/>
          </p:nvPr>
        </p:nvSpPr>
        <p:spPr>
          <a:xfrm>
            <a:off x="766894" y="2189834"/>
            <a:ext cx="5084427" cy="4351338"/>
          </a:xfrm>
        </p:spPr>
        <p:txBody>
          <a:bodyPr>
            <a:normAutofit/>
          </a:bodyPr>
          <a:lstStyle/>
          <a:p>
            <a:pPr>
              <a:lnSpc>
                <a:spcPct val="150000"/>
              </a:lnSpc>
            </a:pPr>
            <a:r>
              <a:rPr lang="en-US" dirty="0"/>
              <a:t>Different drugs in different lumens at the same time</a:t>
            </a:r>
            <a:endParaRPr lang="he-IL" dirty="0"/>
          </a:p>
          <a:p>
            <a:pPr algn="l">
              <a:lnSpc>
                <a:spcPct val="150000"/>
              </a:lnSpc>
            </a:pPr>
            <a:r>
              <a:rPr lang="en-US" dirty="0"/>
              <a:t>Central venous pressure measurement</a:t>
            </a:r>
            <a:endParaRPr lang="he-IL" dirty="0"/>
          </a:p>
          <a:p>
            <a:pPr>
              <a:lnSpc>
                <a:spcPct val="150000"/>
              </a:lnSpc>
            </a:pPr>
            <a:r>
              <a:rPr lang="en-US" dirty="0"/>
              <a:t>Taking blood samples</a:t>
            </a:r>
          </a:p>
          <a:p>
            <a:pPr marL="0" indent="0">
              <a:lnSpc>
                <a:spcPct val="150000"/>
              </a:lnSpc>
              <a:buNone/>
            </a:pPr>
            <a:endParaRPr lang="he-IL" dirty="0"/>
          </a:p>
          <a:p>
            <a:pPr algn="l">
              <a:lnSpc>
                <a:spcPct val="150000"/>
              </a:lnSpc>
            </a:pPr>
            <a:endParaRPr lang="he-IL" dirty="0"/>
          </a:p>
          <a:p>
            <a:pPr algn="r" rtl="1"/>
            <a:endParaRPr lang="he-IL" dirty="0"/>
          </a:p>
          <a:p>
            <a:pPr algn="r" rtl="1"/>
            <a:endParaRPr lang="en-US" dirty="0"/>
          </a:p>
        </p:txBody>
      </p:sp>
      <p:pic>
        <p:nvPicPr>
          <p:cNvPr id="4" name="Picture 3"/>
          <p:cNvPicPr>
            <a:picLocks noChangeAspect="1"/>
          </p:cNvPicPr>
          <p:nvPr/>
        </p:nvPicPr>
        <p:blipFill>
          <a:blip r:embed="rId2"/>
          <a:stretch>
            <a:fillRect/>
          </a:stretch>
        </p:blipFill>
        <p:spPr>
          <a:xfrm>
            <a:off x="5461234" y="1924298"/>
            <a:ext cx="6466539" cy="4311026"/>
          </a:xfrm>
          <a:prstGeom prst="rect">
            <a:avLst/>
          </a:prstGeom>
        </p:spPr>
      </p:pic>
    </p:spTree>
    <p:extLst>
      <p:ext uri="{BB962C8B-B14F-4D97-AF65-F5344CB8AC3E}">
        <p14:creationId xmlns:p14="http://schemas.microsoft.com/office/powerpoint/2010/main" val="7188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Transverse Vs Longitudinal view</a:t>
            </a:r>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6086478" y="3419477"/>
            <a:ext cx="19043" cy="19046"/>
          </a:xfrm>
          <a:prstGeom prst="rect">
            <a:avLst/>
          </a:prstGeom>
        </p:spPr>
      </p:pic>
      <p:pic>
        <p:nvPicPr>
          <p:cNvPr id="8" name="Picture 7"/>
          <p:cNvPicPr>
            <a:picLocks noChangeAspect="1"/>
          </p:cNvPicPr>
          <p:nvPr/>
        </p:nvPicPr>
        <p:blipFill rotWithShape="1">
          <a:blip r:embed="rId3"/>
          <a:srcRect b="52566"/>
          <a:stretch/>
        </p:blipFill>
        <p:spPr>
          <a:xfrm>
            <a:off x="8352429" y="2370401"/>
            <a:ext cx="3680429" cy="2891230"/>
          </a:xfrm>
          <a:prstGeom prst="rect">
            <a:avLst/>
          </a:prstGeom>
        </p:spPr>
      </p:pic>
      <p:pic>
        <p:nvPicPr>
          <p:cNvPr id="9" name="Picture 8"/>
          <p:cNvPicPr>
            <a:picLocks noChangeAspect="1"/>
          </p:cNvPicPr>
          <p:nvPr/>
        </p:nvPicPr>
        <p:blipFill rotWithShape="1">
          <a:blip r:embed="rId4"/>
          <a:srcRect b="8078"/>
          <a:stretch/>
        </p:blipFill>
        <p:spPr>
          <a:xfrm>
            <a:off x="3352319" y="2263327"/>
            <a:ext cx="5093194" cy="2998304"/>
          </a:xfrm>
          <a:prstGeom prst="rect">
            <a:avLst/>
          </a:prstGeom>
        </p:spPr>
      </p:pic>
      <p:pic>
        <p:nvPicPr>
          <p:cNvPr id="4" name="Picture 3"/>
          <p:cNvPicPr>
            <a:picLocks noChangeAspect="1"/>
          </p:cNvPicPr>
          <p:nvPr/>
        </p:nvPicPr>
        <p:blipFill rotWithShape="1">
          <a:blip r:embed="rId5"/>
          <a:srcRect l="-313" t="47783" r="313" b="-755"/>
          <a:stretch/>
        </p:blipFill>
        <p:spPr>
          <a:xfrm>
            <a:off x="65677" y="2390859"/>
            <a:ext cx="3270934" cy="2870772"/>
          </a:xfrm>
          <a:prstGeom prst="rect">
            <a:avLst/>
          </a:prstGeom>
        </p:spPr>
      </p:pic>
    </p:spTree>
    <p:extLst>
      <p:ext uri="{BB962C8B-B14F-4D97-AF65-F5344CB8AC3E}">
        <p14:creationId xmlns:p14="http://schemas.microsoft.com/office/powerpoint/2010/main" val="1126922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Transverse view</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 r="253" b="48518"/>
          <a:stretch/>
        </p:blipFill>
        <p:spPr>
          <a:xfrm>
            <a:off x="539496" y="1690688"/>
            <a:ext cx="5269282" cy="5169171"/>
          </a:xfrm>
          <a:prstGeom prst="rect">
            <a:avLst/>
          </a:prstGeom>
        </p:spPr>
      </p:pic>
      <p:pic>
        <p:nvPicPr>
          <p:cNvPr id="5" name="Picture 4"/>
          <p:cNvPicPr>
            <a:picLocks noChangeAspect="1"/>
          </p:cNvPicPr>
          <p:nvPr/>
        </p:nvPicPr>
        <p:blipFill rotWithShape="1">
          <a:blip r:embed="rId2"/>
          <a:srcRect t="51729"/>
          <a:stretch/>
        </p:blipFill>
        <p:spPr>
          <a:xfrm>
            <a:off x="6477000" y="1690688"/>
            <a:ext cx="5293022" cy="4856416"/>
          </a:xfrm>
          <a:prstGeom prst="rect">
            <a:avLst/>
          </a:prstGeom>
        </p:spPr>
      </p:pic>
    </p:spTree>
    <p:extLst>
      <p:ext uri="{BB962C8B-B14F-4D97-AF65-F5344CB8AC3E}">
        <p14:creationId xmlns:p14="http://schemas.microsoft.com/office/powerpoint/2010/main" val="11573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dirty="0">
                <a:effectLst>
                  <a:outerShdw blurRad="38100" dist="38100" dir="2700000" algn="tl">
                    <a:srgbClr val="000000">
                      <a:alpha val="43137"/>
                    </a:srgbClr>
                  </a:outerShdw>
                </a:effectLst>
                <a:cs typeface="+mn-cs"/>
              </a:rPr>
              <a:t>Steps</a:t>
            </a:r>
          </a:p>
        </p:txBody>
      </p:sp>
      <p:sp>
        <p:nvSpPr>
          <p:cNvPr id="3" name="Content Placeholder 2"/>
          <p:cNvSpPr>
            <a:spLocks noGrp="1"/>
          </p:cNvSpPr>
          <p:nvPr>
            <p:ph idx="1"/>
          </p:nvPr>
        </p:nvSpPr>
        <p:spPr>
          <a:xfrm>
            <a:off x="329015" y="2190678"/>
            <a:ext cx="7082659" cy="4428236"/>
          </a:xfrm>
        </p:spPr>
        <p:txBody>
          <a:bodyPr>
            <a:normAutofit/>
          </a:bodyPr>
          <a:lstStyle/>
          <a:p>
            <a:pPr marL="514350" indent="-514350" algn="l">
              <a:buFont typeface="+mj-lt"/>
              <a:buAutoNum type="arabicPeriod"/>
            </a:pPr>
            <a:r>
              <a:rPr lang="en-US" sz="2600" dirty="0"/>
              <a:t>Skin disinfection</a:t>
            </a:r>
            <a:endParaRPr lang="he-IL" sz="2600" dirty="0"/>
          </a:p>
          <a:p>
            <a:pPr marL="514350" indent="-514350" algn="l">
              <a:buFont typeface="+mj-lt"/>
              <a:buAutoNum type="arabicPeriod"/>
            </a:pPr>
            <a:r>
              <a:rPr lang="en-US" sz="2600" dirty="0"/>
              <a:t>Total body coverage with sterile drapes</a:t>
            </a:r>
            <a:endParaRPr lang="he-IL" sz="2600" dirty="0"/>
          </a:p>
          <a:p>
            <a:pPr marL="514350" indent="-514350" algn="l">
              <a:buFont typeface="+mj-lt"/>
              <a:buAutoNum type="arabicPeriod"/>
            </a:pPr>
            <a:r>
              <a:rPr lang="en-US" sz="2600" dirty="0"/>
              <a:t>Arranging the equipment on a Mayo stand</a:t>
            </a:r>
            <a:endParaRPr lang="he-IL" sz="2600" dirty="0"/>
          </a:p>
          <a:p>
            <a:pPr marL="514350" indent="-514350" algn="l">
              <a:buFont typeface="+mj-lt"/>
              <a:buAutoNum type="arabicPeriod"/>
            </a:pPr>
            <a:r>
              <a:rPr lang="en-US" sz="2600" dirty="0"/>
              <a:t>Covering the probe with sterile cover</a:t>
            </a:r>
            <a:endParaRPr lang="he-IL" sz="2600" dirty="0"/>
          </a:p>
          <a:p>
            <a:pPr marL="514350" indent="-514350" algn="l">
              <a:buFont typeface="+mj-lt"/>
              <a:buAutoNum type="arabicPeriod"/>
            </a:pPr>
            <a:r>
              <a:rPr lang="en-US" sz="2600" dirty="0"/>
              <a:t>Puncture of the vein with real time US (A)</a:t>
            </a:r>
            <a:endParaRPr lang="he-IL" sz="2600" dirty="0"/>
          </a:p>
          <a:p>
            <a:pPr marL="514350" indent="-514350" algn="l">
              <a:buFont typeface="+mj-lt"/>
              <a:buAutoNum type="arabicPeriod"/>
            </a:pPr>
            <a:r>
              <a:rPr lang="en-US" sz="2600" dirty="0"/>
              <a:t>Leading the guide through the needle (B)</a:t>
            </a:r>
            <a:endParaRPr lang="he-IL" sz="2600" dirty="0"/>
          </a:p>
          <a:p>
            <a:pPr marL="514350" indent="-514350" algn="l">
              <a:buFont typeface="+mj-lt"/>
              <a:buAutoNum type="arabicPeriod"/>
            </a:pPr>
            <a:r>
              <a:rPr lang="en-US" sz="2600" dirty="0"/>
              <a:t>Needle withdrawal (C)</a:t>
            </a:r>
            <a:endParaRPr lang="he-IL" sz="2600" dirty="0"/>
          </a:p>
          <a:p>
            <a:pPr marL="514350" indent="-514350" algn="l">
              <a:buFont typeface="+mj-lt"/>
              <a:buAutoNum type="arabicPeriod"/>
            </a:pPr>
            <a:r>
              <a:rPr lang="en-US" sz="2600" dirty="0"/>
              <a:t>Skin cut with 11 blade scalpel (D)</a:t>
            </a:r>
            <a:endParaRPr lang="he-IL" sz="2600" dirty="0"/>
          </a:p>
          <a:p>
            <a:pPr algn="r" rtl="1"/>
            <a:endParaRPr lang="en-US" dirty="0"/>
          </a:p>
        </p:txBody>
      </p:sp>
      <p:pic>
        <p:nvPicPr>
          <p:cNvPr id="4" name="Picture 3"/>
          <p:cNvPicPr>
            <a:picLocks noChangeAspect="1"/>
          </p:cNvPicPr>
          <p:nvPr/>
        </p:nvPicPr>
        <p:blipFill rotWithShape="1">
          <a:blip r:embed="rId2"/>
          <a:srcRect b="61159"/>
          <a:stretch/>
        </p:blipFill>
        <p:spPr>
          <a:xfrm>
            <a:off x="6752910" y="2115177"/>
            <a:ext cx="5363696" cy="1981216"/>
          </a:xfrm>
          <a:prstGeom prst="rect">
            <a:avLst/>
          </a:prstGeom>
        </p:spPr>
      </p:pic>
      <p:pic>
        <p:nvPicPr>
          <p:cNvPr id="6" name="Picture 5"/>
          <p:cNvPicPr>
            <a:picLocks noChangeAspect="1"/>
          </p:cNvPicPr>
          <p:nvPr/>
        </p:nvPicPr>
        <p:blipFill rotWithShape="1">
          <a:blip r:embed="rId2"/>
          <a:srcRect t="38133" r="52606" b="22533"/>
          <a:stretch/>
        </p:blipFill>
        <p:spPr>
          <a:xfrm>
            <a:off x="7998903" y="4171894"/>
            <a:ext cx="2340528" cy="1930750"/>
          </a:xfrm>
          <a:prstGeom prst="rect">
            <a:avLst/>
          </a:prstGeom>
        </p:spPr>
      </p:pic>
    </p:spTree>
    <p:extLst>
      <p:ext uri="{BB962C8B-B14F-4D97-AF65-F5344CB8AC3E}">
        <p14:creationId xmlns:p14="http://schemas.microsoft.com/office/powerpoint/2010/main" val="18233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539"/>
            <a:ext cx="10515600" cy="1325563"/>
          </a:xfrm>
        </p:spPr>
        <p:txBody>
          <a:bodyPr/>
          <a:lstStyle/>
          <a:p>
            <a:pPr algn="ctr"/>
            <a:r>
              <a:rPr lang="en-US" dirty="0">
                <a:effectLst>
                  <a:outerShdw blurRad="38100" dist="38100" dir="2700000" algn="tl">
                    <a:srgbClr val="000000">
                      <a:alpha val="43137"/>
                    </a:srgbClr>
                  </a:outerShdw>
                </a:effectLst>
                <a:cs typeface="+mn-cs"/>
              </a:rPr>
              <a:t>Steps (cont.)</a:t>
            </a:r>
          </a:p>
        </p:txBody>
      </p:sp>
      <p:sp>
        <p:nvSpPr>
          <p:cNvPr id="3" name="Content Placeholder 2"/>
          <p:cNvSpPr>
            <a:spLocks noGrp="1"/>
          </p:cNvSpPr>
          <p:nvPr>
            <p:ph idx="1"/>
          </p:nvPr>
        </p:nvSpPr>
        <p:spPr>
          <a:xfrm>
            <a:off x="876650" y="1744911"/>
            <a:ext cx="8179266" cy="4966282"/>
          </a:xfrm>
        </p:spPr>
        <p:txBody>
          <a:bodyPr>
            <a:normAutofit/>
          </a:bodyPr>
          <a:lstStyle/>
          <a:p>
            <a:pPr marL="514350" indent="-514350" algn="l">
              <a:buFont typeface="+mj-lt"/>
              <a:buAutoNum type="arabicPeriod" startAt="9"/>
            </a:pPr>
            <a:r>
              <a:rPr lang="en-US" sz="2600" dirty="0">
                <a:solidFill>
                  <a:prstClr val="black"/>
                </a:solidFill>
              </a:rPr>
              <a:t>Insertion the dilator over the guide (E)</a:t>
            </a:r>
            <a:endParaRPr lang="he-IL" sz="2600" dirty="0">
              <a:solidFill>
                <a:prstClr val="black"/>
              </a:solidFill>
            </a:endParaRPr>
          </a:p>
          <a:p>
            <a:pPr marL="514350" indent="-514350" algn="l">
              <a:buFont typeface="+mj-lt"/>
              <a:buAutoNum type="arabicPeriod" startAt="9"/>
            </a:pPr>
            <a:r>
              <a:rPr lang="en-US" sz="2600" dirty="0"/>
              <a:t>Withdrawal of the dilator</a:t>
            </a:r>
            <a:endParaRPr lang="he-IL" sz="2600" dirty="0"/>
          </a:p>
          <a:p>
            <a:pPr marL="514350" indent="-514350" algn="l">
              <a:buFont typeface="+mj-lt"/>
              <a:buAutoNum type="arabicPeriod" startAt="9"/>
            </a:pPr>
            <a:r>
              <a:rPr lang="en-US" sz="2600" dirty="0"/>
              <a:t>Insertion the catheter over the guide (F)</a:t>
            </a:r>
            <a:endParaRPr lang="he-IL" sz="2600" dirty="0"/>
          </a:p>
          <a:p>
            <a:pPr marL="514350" indent="-514350" algn="l">
              <a:buFont typeface="+mj-lt"/>
              <a:buAutoNum type="arabicPeriod" startAt="9"/>
            </a:pPr>
            <a:r>
              <a:rPr lang="en-US" sz="2600" dirty="0"/>
              <a:t>Withdrawal of the guide (G)</a:t>
            </a:r>
            <a:endParaRPr lang="he-IL" sz="2600" dirty="0"/>
          </a:p>
          <a:p>
            <a:pPr marL="514350" indent="-514350" algn="l">
              <a:buFont typeface="+mj-lt"/>
              <a:buAutoNum type="arabicPeriod" startAt="9"/>
            </a:pPr>
            <a:r>
              <a:rPr lang="en-US" sz="2600" dirty="0"/>
              <a:t>Taking blood for culture (20cc syringe)</a:t>
            </a:r>
            <a:endParaRPr lang="he-IL" sz="2600" dirty="0"/>
          </a:p>
          <a:p>
            <a:pPr marL="514350" indent="-514350" algn="l">
              <a:buFont typeface="+mj-lt"/>
              <a:buAutoNum type="arabicPeriod" startAt="9"/>
            </a:pPr>
            <a:r>
              <a:rPr lang="en-US" sz="2600" dirty="0"/>
              <a:t>Flushing the lumen with saline</a:t>
            </a:r>
            <a:endParaRPr lang="he-IL" sz="2600" dirty="0"/>
          </a:p>
          <a:p>
            <a:pPr marL="514350" indent="-514350" algn="l">
              <a:buFont typeface="+mj-lt"/>
              <a:buAutoNum type="arabicPeriod" startAt="9"/>
            </a:pPr>
            <a:r>
              <a:rPr lang="en-US" sz="2600" dirty="0"/>
              <a:t>Suturing the catheter in 3 points</a:t>
            </a:r>
            <a:endParaRPr lang="he-IL" sz="2600" dirty="0"/>
          </a:p>
          <a:p>
            <a:pPr marL="514350" indent="-514350" algn="l">
              <a:buFont typeface="+mj-lt"/>
              <a:buAutoNum type="arabicPeriod" startAt="9"/>
            </a:pPr>
            <a:r>
              <a:rPr lang="en-US" sz="2600" dirty="0"/>
              <a:t>Cleaning and drying the insertion site</a:t>
            </a:r>
            <a:endParaRPr lang="he-IL" sz="2600" dirty="0"/>
          </a:p>
          <a:p>
            <a:pPr marL="514350" indent="-514350" algn="l">
              <a:buFont typeface="+mj-lt"/>
              <a:buAutoNum type="arabicPeriod" startAt="9"/>
            </a:pPr>
            <a:r>
              <a:rPr lang="en-US" sz="2600" dirty="0"/>
              <a:t>Dressing</a:t>
            </a:r>
            <a:endParaRPr lang="he-IL" sz="2600" dirty="0"/>
          </a:p>
          <a:p>
            <a:pPr algn="r" rtl="1"/>
            <a:endParaRPr lang="he-IL" dirty="0"/>
          </a:p>
          <a:p>
            <a:pPr algn="r" rtl="1"/>
            <a:endParaRPr lang="en-US" dirty="0"/>
          </a:p>
        </p:txBody>
      </p:sp>
      <p:pic>
        <p:nvPicPr>
          <p:cNvPr id="4" name="Picture 3"/>
          <p:cNvPicPr>
            <a:picLocks noChangeAspect="1"/>
          </p:cNvPicPr>
          <p:nvPr/>
        </p:nvPicPr>
        <p:blipFill rotWithShape="1">
          <a:blip r:embed="rId2"/>
          <a:srcRect l="57797" t="78118" r="5017" b="1"/>
          <a:stretch/>
        </p:blipFill>
        <p:spPr>
          <a:xfrm>
            <a:off x="7481961" y="5025125"/>
            <a:ext cx="2432783" cy="1444653"/>
          </a:xfrm>
          <a:prstGeom prst="rect">
            <a:avLst/>
          </a:prstGeom>
        </p:spPr>
      </p:pic>
      <p:pic>
        <p:nvPicPr>
          <p:cNvPr id="5" name="Picture 4"/>
          <p:cNvPicPr>
            <a:picLocks noChangeAspect="1"/>
          </p:cNvPicPr>
          <p:nvPr/>
        </p:nvPicPr>
        <p:blipFill rotWithShape="1">
          <a:blip r:embed="rId3"/>
          <a:srcRect l="10260" r="49606"/>
          <a:stretch/>
        </p:blipFill>
        <p:spPr>
          <a:xfrm>
            <a:off x="7386113" y="3796721"/>
            <a:ext cx="2624480" cy="1444653"/>
          </a:xfrm>
          <a:prstGeom prst="rect">
            <a:avLst/>
          </a:prstGeom>
        </p:spPr>
      </p:pic>
      <p:pic>
        <p:nvPicPr>
          <p:cNvPr id="6" name="Picture 5"/>
          <p:cNvPicPr>
            <a:picLocks noChangeAspect="1"/>
          </p:cNvPicPr>
          <p:nvPr/>
        </p:nvPicPr>
        <p:blipFill rotWithShape="1">
          <a:blip r:embed="rId4"/>
          <a:srcRect l="49912" t="7679" r="6365"/>
          <a:stretch/>
        </p:blipFill>
        <p:spPr>
          <a:xfrm>
            <a:off x="7701093" y="1661267"/>
            <a:ext cx="2553898" cy="2110289"/>
          </a:xfrm>
          <a:prstGeom prst="rect">
            <a:avLst/>
          </a:prstGeom>
        </p:spPr>
      </p:pic>
      <p:sp>
        <p:nvSpPr>
          <p:cNvPr id="7" name="מלבן 6">
            <a:extLst>
              <a:ext uri="{FF2B5EF4-FFF2-40B4-BE49-F238E27FC236}">
                <a16:creationId xmlns:a16="http://schemas.microsoft.com/office/drawing/2014/main" id="{F9C1E9A6-3349-DBE8-0781-803B6109C06C}"/>
              </a:ext>
            </a:extLst>
          </p:cNvPr>
          <p:cNvSpPr/>
          <p:nvPr/>
        </p:nvSpPr>
        <p:spPr>
          <a:xfrm>
            <a:off x="7256477" y="1480657"/>
            <a:ext cx="968928" cy="528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70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cs typeface="+mn-cs"/>
              </a:rPr>
              <a:t>Problem Solving</a:t>
            </a:r>
          </a:p>
        </p:txBody>
      </p:sp>
      <p:sp>
        <p:nvSpPr>
          <p:cNvPr id="3" name="Content Placeholder 2"/>
          <p:cNvSpPr>
            <a:spLocks noGrp="1"/>
          </p:cNvSpPr>
          <p:nvPr>
            <p:ph idx="1"/>
          </p:nvPr>
        </p:nvSpPr>
        <p:spPr>
          <a:xfrm>
            <a:off x="482739" y="1771096"/>
            <a:ext cx="8497675" cy="4351338"/>
          </a:xfrm>
        </p:spPr>
        <p:txBody>
          <a:bodyPr>
            <a:normAutofit fontScale="92500" lnSpcReduction="10000"/>
          </a:bodyPr>
          <a:lstStyle/>
          <a:p>
            <a:pPr algn="l">
              <a:lnSpc>
                <a:spcPct val="250000"/>
              </a:lnSpc>
            </a:pPr>
            <a:r>
              <a:rPr lang="en-US" dirty="0"/>
              <a:t>Through and through puncture of the vein</a:t>
            </a:r>
            <a:endParaRPr lang="he-IL" dirty="0"/>
          </a:p>
          <a:p>
            <a:pPr algn="l">
              <a:lnSpc>
                <a:spcPct val="250000"/>
              </a:lnSpc>
            </a:pPr>
            <a:r>
              <a:rPr lang="en-US" dirty="0"/>
              <a:t>Resistance during guide insertion</a:t>
            </a:r>
            <a:endParaRPr lang="he-IL" dirty="0"/>
          </a:p>
          <a:p>
            <a:pPr>
              <a:lnSpc>
                <a:spcPct val="250000"/>
              </a:lnSpc>
            </a:pPr>
            <a:r>
              <a:rPr lang="en-US" dirty="0"/>
              <a:t>Catheter not advancing</a:t>
            </a:r>
            <a:endParaRPr lang="he-IL" dirty="0"/>
          </a:p>
          <a:p>
            <a:pPr algn="l">
              <a:lnSpc>
                <a:spcPct val="250000"/>
              </a:lnSpc>
            </a:pPr>
            <a:r>
              <a:rPr lang="en-US" dirty="0"/>
              <a:t>Lack of blood drawing (via catheter, once placed correctly)</a:t>
            </a:r>
            <a:endParaRPr lang="he-IL" dirty="0"/>
          </a:p>
          <a:p>
            <a:pPr algn="r" rtl="1"/>
            <a:endParaRPr lang="he-IL" dirty="0"/>
          </a:p>
          <a:p>
            <a:pPr algn="r" rtl="1"/>
            <a:endParaRPr lang="en-US" dirty="0"/>
          </a:p>
        </p:txBody>
      </p:sp>
      <p:pic>
        <p:nvPicPr>
          <p:cNvPr id="6" name="Picture 5"/>
          <p:cNvPicPr>
            <a:picLocks noChangeAspect="1"/>
          </p:cNvPicPr>
          <p:nvPr/>
        </p:nvPicPr>
        <p:blipFill>
          <a:blip r:embed="rId2"/>
          <a:stretch>
            <a:fillRect/>
          </a:stretch>
        </p:blipFill>
        <p:spPr>
          <a:xfrm>
            <a:off x="9499856" y="1275433"/>
            <a:ext cx="2356776" cy="5167312"/>
          </a:xfrm>
          <a:prstGeom prst="rect">
            <a:avLst/>
          </a:prstGeom>
        </p:spPr>
      </p:pic>
    </p:spTree>
    <p:extLst>
      <p:ext uri="{BB962C8B-B14F-4D97-AF65-F5344CB8AC3E}">
        <p14:creationId xmlns:p14="http://schemas.microsoft.com/office/powerpoint/2010/main" val="253922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Central Line Disadvantages</a:t>
            </a:r>
          </a:p>
        </p:txBody>
      </p:sp>
      <p:sp>
        <p:nvSpPr>
          <p:cNvPr id="3" name="Content Placeholder 2"/>
          <p:cNvSpPr>
            <a:spLocks noGrp="1"/>
          </p:cNvSpPr>
          <p:nvPr>
            <p:ph idx="1"/>
          </p:nvPr>
        </p:nvSpPr>
        <p:spPr>
          <a:xfrm>
            <a:off x="838200" y="1825625"/>
            <a:ext cx="7190064" cy="4351338"/>
          </a:xfrm>
        </p:spPr>
        <p:txBody>
          <a:bodyPr/>
          <a:lstStyle/>
          <a:p>
            <a:pPr>
              <a:lnSpc>
                <a:spcPct val="150000"/>
              </a:lnSpc>
            </a:pPr>
            <a:r>
              <a:rPr lang="en-US" dirty="0"/>
              <a:t>Low flow rate according to “Poiseuille low”</a:t>
            </a:r>
          </a:p>
          <a:p>
            <a:pPr algn="l">
              <a:lnSpc>
                <a:spcPct val="150000"/>
              </a:lnSpc>
            </a:pPr>
            <a:r>
              <a:rPr lang="en-US" dirty="0"/>
              <a:t>Risk for complications during insertion</a:t>
            </a:r>
            <a:endParaRPr lang="he-IL" dirty="0"/>
          </a:p>
          <a:p>
            <a:pPr algn="l">
              <a:lnSpc>
                <a:spcPct val="150000"/>
              </a:lnSpc>
            </a:pPr>
            <a:r>
              <a:rPr lang="en-US" dirty="0"/>
              <a:t>Demands expertise and experience</a:t>
            </a:r>
            <a:endParaRPr lang="he-IL" dirty="0"/>
          </a:p>
          <a:p>
            <a:pPr algn="l">
              <a:lnSpc>
                <a:spcPct val="150000"/>
              </a:lnSpc>
            </a:pPr>
            <a:r>
              <a:rPr lang="en-US" dirty="0"/>
              <a:t>Risk for Venous Thromboembolic events</a:t>
            </a:r>
            <a:endParaRPr lang="he-IL" dirty="0"/>
          </a:p>
          <a:p>
            <a:pPr algn="l">
              <a:lnSpc>
                <a:spcPct val="150000"/>
              </a:lnSpc>
            </a:pPr>
            <a:r>
              <a:rPr lang="en-US" dirty="0"/>
              <a:t>Risk for infection </a:t>
            </a:r>
            <a:endParaRPr lang="he-IL" dirty="0"/>
          </a:p>
          <a:p>
            <a:pPr algn="r" rtl="1"/>
            <a:endParaRPr lang="en-US" dirty="0"/>
          </a:p>
        </p:txBody>
      </p:sp>
      <p:pic>
        <p:nvPicPr>
          <p:cNvPr id="4" name="Picture 3"/>
          <p:cNvPicPr>
            <a:picLocks noChangeAspect="1"/>
          </p:cNvPicPr>
          <p:nvPr/>
        </p:nvPicPr>
        <p:blipFill rotWithShape="1">
          <a:blip r:embed="rId2"/>
          <a:srcRect l="13444" b="5712"/>
          <a:stretch/>
        </p:blipFill>
        <p:spPr>
          <a:xfrm>
            <a:off x="8153400" y="1450905"/>
            <a:ext cx="3841937" cy="2020700"/>
          </a:xfrm>
          <a:prstGeom prst="rect">
            <a:avLst/>
          </a:prstGeom>
        </p:spPr>
      </p:pic>
      <p:pic>
        <p:nvPicPr>
          <p:cNvPr id="6" name="Picture 5"/>
          <p:cNvPicPr>
            <a:picLocks noChangeAspect="1"/>
          </p:cNvPicPr>
          <p:nvPr/>
        </p:nvPicPr>
        <p:blipFill>
          <a:blip r:embed="rId3"/>
          <a:stretch>
            <a:fillRect/>
          </a:stretch>
        </p:blipFill>
        <p:spPr>
          <a:xfrm>
            <a:off x="8617796" y="3471605"/>
            <a:ext cx="2736004" cy="3024187"/>
          </a:xfrm>
          <a:prstGeom prst="rect">
            <a:avLst/>
          </a:prstGeom>
        </p:spPr>
      </p:pic>
    </p:spTree>
    <p:extLst>
      <p:ext uri="{BB962C8B-B14F-4D97-AF65-F5344CB8AC3E}">
        <p14:creationId xmlns:p14="http://schemas.microsoft.com/office/powerpoint/2010/main" val="264786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Indications</a:t>
            </a:r>
          </a:p>
        </p:txBody>
      </p:sp>
      <p:sp>
        <p:nvSpPr>
          <p:cNvPr id="3" name="Content Placeholder 2"/>
          <p:cNvSpPr>
            <a:spLocks noGrp="1"/>
          </p:cNvSpPr>
          <p:nvPr>
            <p:ph idx="1"/>
          </p:nvPr>
        </p:nvSpPr>
        <p:spPr>
          <a:xfrm>
            <a:off x="260058" y="1502668"/>
            <a:ext cx="7160003" cy="5069941"/>
          </a:xfrm>
        </p:spPr>
        <p:txBody>
          <a:bodyPr>
            <a:normAutofit fontScale="92500"/>
          </a:bodyPr>
          <a:lstStyle/>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Lack of peripheral venous access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Medications given only with central access (Vasopressors, concentrated electrolytes, TPN etc.)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CVP – advanced hemodynamic monitoring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Hemodialysis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Others: Plasmapheresis, Stem-Cell transplant etc.</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420062" y="1749105"/>
            <a:ext cx="4649262" cy="4240635"/>
          </a:xfrm>
          <a:prstGeom prst="rect">
            <a:avLst/>
          </a:prstGeom>
        </p:spPr>
      </p:pic>
    </p:spTree>
    <p:extLst>
      <p:ext uri="{BB962C8B-B14F-4D97-AF65-F5344CB8AC3E}">
        <p14:creationId xmlns:p14="http://schemas.microsoft.com/office/powerpoint/2010/main" val="19114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Complications</a:t>
            </a:r>
          </a:p>
        </p:txBody>
      </p:sp>
      <p:sp>
        <p:nvSpPr>
          <p:cNvPr id="3" name="Content Placeholder 2"/>
          <p:cNvSpPr>
            <a:spLocks noGrp="1"/>
          </p:cNvSpPr>
          <p:nvPr>
            <p:ph idx="1"/>
          </p:nvPr>
        </p:nvSpPr>
        <p:spPr>
          <a:xfrm>
            <a:off x="1065402" y="1771096"/>
            <a:ext cx="3975682" cy="4876927"/>
          </a:xfrm>
        </p:spPr>
        <p:txBody>
          <a:bodyPr>
            <a:normAutofit/>
          </a:bodyPr>
          <a:lstStyle/>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Damage to arteries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Bleeding</a:t>
            </a:r>
            <a:endParaRPr lang="en-US" dirty="0">
              <a:latin typeface="Calibri" panose="020F0502020204030204" pitchFamily="34" charset="0"/>
              <a:ea typeface="Calibri" panose="020F0502020204030204" pitchFamily="34" charset="0"/>
              <a:cs typeface="Arial" panose="020B0604020202020204" pitchFamily="34" charset="0"/>
            </a:endParaRPr>
          </a:p>
          <a:p>
            <a:pPr marL="34290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Pneumothorax</a:t>
            </a:r>
            <a:endParaRPr lang="he-IL" dirty="0">
              <a:latin typeface="Calibri" panose="020F0502020204030204" pitchFamily="34" charset="0"/>
              <a:ea typeface="Calibri" panose="020F0502020204030204" pitchFamily="34" charset="0"/>
            </a:endParaRPr>
          </a:p>
          <a:p>
            <a:pPr marL="34290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Chylothorax</a:t>
            </a:r>
            <a:endParaRPr lang="en-US"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a:t>
            </a:r>
            <a:r>
              <a:rPr lang="en-US" dirty="0">
                <a:latin typeface="Calibri" panose="020F0502020204030204" pitchFamily="34" charset="0"/>
                <a:ea typeface="Calibri" panose="020F0502020204030204" pitchFamily="34" charset="0"/>
                <a:cs typeface="Arial" panose="020B0604020202020204" pitchFamily="34" charset="0"/>
              </a:rPr>
              <a:t>ncorrect placement</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50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rPr>
              <a:t>Arrythmias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372212" y="1936901"/>
            <a:ext cx="6256020" cy="4172765"/>
          </a:xfrm>
          <a:prstGeom prst="rect">
            <a:avLst/>
          </a:prstGeom>
        </p:spPr>
      </p:pic>
    </p:spTree>
    <p:extLst>
      <p:ext uri="{BB962C8B-B14F-4D97-AF65-F5344CB8AC3E}">
        <p14:creationId xmlns:p14="http://schemas.microsoft.com/office/powerpoint/2010/main" val="10240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88108" y="1877761"/>
            <a:ext cx="6858594" cy="3773751"/>
          </a:xfrm>
          <a:prstGeom prst="rect">
            <a:avLst/>
          </a:prstGeom>
        </p:spPr>
      </p:pic>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Preparations</a:t>
            </a:r>
          </a:p>
        </p:txBody>
      </p:sp>
      <p:sp>
        <p:nvSpPr>
          <p:cNvPr id="3" name="Content Placeholder 2"/>
          <p:cNvSpPr>
            <a:spLocks noGrp="1"/>
          </p:cNvSpPr>
          <p:nvPr>
            <p:ph idx="1"/>
          </p:nvPr>
        </p:nvSpPr>
        <p:spPr>
          <a:xfrm>
            <a:off x="838199" y="1825625"/>
            <a:ext cx="5134761" cy="4351338"/>
          </a:xfrm>
        </p:spPr>
        <p:txBody>
          <a:bodyPr>
            <a:normAutofit/>
          </a:bodyPr>
          <a:lstStyle/>
          <a:p>
            <a:pPr algn="l">
              <a:lnSpc>
                <a:spcPct val="200000"/>
              </a:lnSpc>
            </a:pPr>
            <a:r>
              <a:rPr lang="en-US" dirty="0"/>
              <a:t>Choice of insertion site</a:t>
            </a:r>
            <a:endParaRPr lang="he-IL" dirty="0"/>
          </a:p>
          <a:p>
            <a:pPr algn="l">
              <a:lnSpc>
                <a:spcPct val="200000"/>
              </a:lnSpc>
            </a:pPr>
            <a:r>
              <a:rPr lang="en-US" dirty="0"/>
              <a:t>Choice of catheter type and size</a:t>
            </a:r>
            <a:endParaRPr lang="he-IL" dirty="0"/>
          </a:p>
          <a:p>
            <a:pPr algn="l">
              <a:lnSpc>
                <a:spcPct val="200000"/>
              </a:lnSpc>
            </a:pPr>
            <a:r>
              <a:rPr lang="en-US" dirty="0"/>
              <a:t>Patient preparation</a:t>
            </a:r>
            <a:endParaRPr lang="he-IL" dirty="0"/>
          </a:p>
          <a:p>
            <a:pPr>
              <a:lnSpc>
                <a:spcPct val="200000"/>
              </a:lnSpc>
            </a:pPr>
            <a:r>
              <a:rPr lang="en-US" dirty="0"/>
              <a:t>Equipment preparation</a:t>
            </a:r>
            <a:endParaRPr lang="he-IL" dirty="0"/>
          </a:p>
          <a:p>
            <a:pPr algn="r" rtl="1"/>
            <a:endParaRPr lang="en-US" dirty="0"/>
          </a:p>
        </p:txBody>
      </p:sp>
    </p:spTree>
    <p:extLst>
      <p:ext uri="{BB962C8B-B14F-4D97-AF65-F5344CB8AC3E}">
        <p14:creationId xmlns:p14="http://schemas.microsoft.com/office/powerpoint/2010/main" val="21520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Insertion Sites</a:t>
            </a:r>
          </a:p>
        </p:txBody>
      </p:sp>
      <p:sp>
        <p:nvSpPr>
          <p:cNvPr id="3" name="Content Placeholder 2"/>
          <p:cNvSpPr>
            <a:spLocks noGrp="1"/>
          </p:cNvSpPr>
          <p:nvPr>
            <p:ph idx="1"/>
          </p:nvPr>
        </p:nvSpPr>
        <p:spPr>
          <a:xfrm>
            <a:off x="1980548" y="1825625"/>
            <a:ext cx="3795272" cy="4351338"/>
          </a:xfrm>
        </p:spPr>
        <p:txBody>
          <a:bodyPr/>
          <a:lstStyle/>
          <a:p>
            <a:pPr algn="l">
              <a:lnSpc>
                <a:spcPct val="300000"/>
              </a:lnSpc>
            </a:pPr>
            <a:r>
              <a:rPr lang="en-US" dirty="0"/>
              <a:t>Internal Jugular vein</a:t>
            </a:r>
            <a:endParaRPr lang="he-IL" dirty="0"/>
          </a:p>
          <a:p>
            <a:pPr algn="l">
              <a:lnSpc>
                <a:spcPct val="300000"/>
              </a:lnSpc>
            </a:pPr>
            <a:r>
              <a:rPr lang="en-US" dirty="0"/>
              <a:t>Subclavian vein</a:t>
            </a:r>
            <a:endParaRPr lang="he-IL" dirty="0"/>
          </a:p>
          <a:p>
            <a:pPr algn="l">
              <a:lnSpc>
                <a:spcPct val="300000"/>
              </a:lnSpc>
            </a:pPr>
            <a:r>
              <a:rPr lang="en-US" dirty="0"/>
              <a:t>Femoral vein</a:t>
            </a:r>
          </a:p>
        </p:txBody>
      </p:sp>
      <p:pic>
        <p:nvPicPr>
          <p:cNvPr id="4" name="Picture 3"/>
          <p:cNvPicPr>
            <a:picLocks noChangeAspect="1"/>
          </p:cNvPicPr>
          <p:nvPr/>
        </p:nvPicPr>
        <p:blipFill rotWithShape="1">
          <a:blip r:embed="rId2"/>
          <a:srcRect t="2768"/>
          <a:stretch/>
        </p:blipFill>
        <p:spPr>
          <a:xfrm>
            <a:off x="6817832" y="1640991"/>
            <a:ext cx="3795271" cy="4851884"/>
          </a:xfrm>
          <a:prstGeom prst="rect">
            <a:avLst/>
          </a:prstGeom>
        </p:spPr>
      </p:pic>
    </p:spTree>
    <p:extLst>
      <p:ext uri="{BB962C8B-B14F-4D97-AF65-F5344CB8AC3E}">
        <p14:creationId xmlns:p14="http://schemas.microsoft.com/office/powerpoint/2010/main" val="41350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4492" y="1871764"/>
            <a:ext cx="6184565" cy="4132451"/>
          </a:xfrm>
          <a:prstGeom prst="rect">
            <a:avLst/>
          </a:prstGeom>
        </p:spPr>
      </p:pic>
      <p:sp>
        <p:nvSpPr>
          <p:cNvPr id="2" name="Title 1"/>
          <p:cNvSpPr>
            <a:spLocks noGrp="1"/>
          </p:cNvSpPr>
          <p:nvPr>
            <p:ph type="title"/>
          </p:nvPr>
        </p:nvSpPr>
        <p:spPr/>
        <p:txBody>
          <a:bodyPr/>
          <a:lstStyle/>
          <a:p>
            <a:pPr algn="ctr" rtl="1"/>
            <a:r>
              <a:rPr lang="en-US" b="1" dirty="0">
                <a:effectLst>
                  <a:outerShdw blurRad="38100" dist="38100" dir="2700000" algn="tl">
                    <a:srgbClr val="000000">
                      <a:alpha val="43137"/>
                    </a:srgbClr>
                  </a:outerShdw>
                </a:effectLst>
                <a:cs typeface="+mn-cs"/>
              </a:rPr>
              <a:t>Internal Jugular Vein</a:t>
            </a:r>
          </a:p>
        </p:txBody>
      </p:sp>
      <p:sp>
        <p:nvSpPr>
          <p:cNvPr id="3" name="Content Placeholder 2"/>
          <p:cNvSpPr>
            <a:spLocks noGrp="1"/>
          </p:cNvSpPr>
          <p:nvPr>
            <p:ph idx="1"/>
          </p:nvPr>
        </p:nvSpPr>
        <p:spPr>
          <a:xfrm>
            <a:off x="432033" y="1871764"/>
            <a:ext cx="5448650" cy="4351338"/>
          </a:xfrm>
        </p:spPr>
        <p:txBody>
          <a:bodyPr>
            <a:normAutofit lnSpcReduction="10000"/>
          </a:bodyPr>
          <a:lstStyle/>
          <a:p>
            <a:pPr marL="0" indent="0" algn="l">
              <a:buNone/>
            </a:pPr>
            <a:r>
              <a:rPr lang="en-US" u="sng" dirty="0"/>
              <a:t>Advantages:</a:t>
            </a:r>
            <a:endParaRPr lang="he-IL" u="sng" dirty="0"/>
          </a:p>
          <a:p>
            <a:r>
              <a:rPr lang="en-US" dirty="0"/>
              <a:t>Relatively clean (except in the presence of tracheostomy)</a:t>
            </a:r>
            <a:endParaRPr lang="he-IL" dirty="0"/>
          </a:p>
          <a:p>
            <a:pPr algn="l"/>
            <a:r>
              <a:rPr lang="en-US" dirty="0"/>
              <a:t>Allows for CVP measure</a:t>
            </a:r>
            <a:endParaRPr lang="he-IL" dirty="0"/>
          </a:p>
          <a:p>
            <a:pPr algn="l"/>
            <a:endParaRPr lang="he-IL" dirty="0"/>
          </a:p>
          <a:p>
            <a:pPr marL="0" indent="0" algn="l">
              <a:buNone/>
            </a:pPr>
            <a:r>
              <a:rPr lang="en-US" u="sng" dirty="0"/>
              <a:t>Disadvantages:</a:t>
            </a:r>
            <a:endParaRPr lang="he-IL" u="sng" dirty="0"/>
          </a:p>
          <a:p>
            <a:pPr algn="l"/>
            <a:r>
              <a:rPr lang="en-US" dirty="0"/>
              <a:t>Uncomfortable for awake patients</a:t>
            </a:r>
            <a:endParaRPr lang="he-IL" dirty="0"/>
          </a:p>
          <a:p>
            <a:pPr algn="l"/>
            <a:r>
              <a:rPr lang="en-US" dirty="0"/>
              <a:t>Demands CXR after placement</a:t>
            </a:r>
            <a:endParaRPr lang="he-IL" dirty="0"/>
          </a:p>
          <a:p>
            <a:pPr algn="l"/>
            <a:r>
              <a:rPr lang="en-US" dirty="0"/>
              <a:t>Necessitates US assistances</a:t>
            </a:r>
            <a:endParaRPr lang="he-IL" dirty="0"/>
          </a:p>
        </p:txBody>
      </p:sp>
    </p:spTree>
    <p:extLst>
      <p:ext uri="{BB962C8B-B14F-4D97-AF65-F5344CB8AC3E}">
        <p14:creationId xmlns:p14="http://schemas.microsoft.com/office/powerpoint/2010/main" val="37435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2399</TotalTime>
  <Words>1018</Words>
  <Application>Microsoft Office PowerPoint</Application>
  <PresentationFormat>מסך רחב</PresentationFormat>
  <Paragraphs>184</Paragraphs>
  <Slides>34</Slides>
  <Notes>2</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34</vt:i4>
      </vt:variant>
    </vt:vector>
  </HeadingPairs>
  <TitlesOfParts>
    <vt:vector size="39" baseType="lpstr">
      <vt:lpstr>Arial</vt:lpstr>
      <vt:lpstr>Calibri</vt:lpstr>
      <vt:lpstr>Calibri Light</vt:lpstr>
      <vt:lpstr>Times New Roman</vt:lpstr>
      <vt:lpstr>Office Theme</vt:lpstr>
      <vt:lpstr>Central Venous Catheter Insertion</vt:lpstr>
      <vt:lpstr>Different Central Lines</vt:lpstr>
      <vt:lpstr>Central Line Advantages </vt:lpstr>
      <vt:lpstr>Central Line Disadvantages</vt:lpstr>
      <vt:lpstr>Indications</vt:lpstr>
      <vt:lpstr>Complications</vt:lpstr>
      <vt:lpstr>Preparations</vt:lpstr>
      <vt:lpstr>Insertion Sites</vt:lpstr>
      <vt:lpstr>Internal Jugular Vein</vt:lpstr>
      <vt:lpstr>Subclavian Vein</vt:lpstr>
      <vt:lpstr>Femoral Vein</vt:lpstr>
      <vt:lpstr>Preparing the Patient and Scene</vt:lpstr>
      <vt:lpstr>Choice of the proper catheter type and size</vt:lpstr>
      <vt:lpstr>Length of Catheter</vt:lpstr>
      <vt:lpstr>CVC Insertion Kit</vt:lpstr>
      <vt:lpstr>Additions to Insertion Kit</vt:lpstr>
      <vt:lpstr>Central Line-Associated Blood Stream Infection (CLABSI)</vt:lpstr>
      <vt:lpstr>Ultrasound Directed Insertion</vt:lpstr>
      <vt:lpstr>Ultrasound Advantages</vt:lpstr>
      <vt:lpstr>Ultrasound Devices</vt:lpstr>
      <vt:lpstr>Transducers</vt:lpstr>
      <vt:lpstr>Knobology</vt:lpstr>
      <vt:lpstr>Gain</vt:lpstr>
      <vt:lpstr>Depth</vt:lpstr>
      <vt:lpstr>Doppler BART - Blue Away, Red Toward</vt:lpstr>
      <vt:lpstr>Echogenicity</vt:lpstr>
      <vt:lpstr>Right IJ View – What is the difference?</vt:lpstr>
      <vt:lpstr>Right IJ View – What is the difference?</vt:lpstr>
      <vt:lpstr>Ultrasound Usage</vt:lpstr>
      <vt:lpstr>Transverse Vs Longitudinal view</vt:lpstr>
      <vt:lpstr>Transverse view</vt:lpstr>
      <vt:lpstr>Steps</vt:lpstr>
      <vt:lpstr>Steps (cont.)</vt:lpstr>
      <vt:lpstr>Problem Solving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החדרת צנתר ורידי מרכזי</dc:title>
  <dc:creator>imri amiel</dc:creator>
  <cp:lastModifiedBy>imri amiel</cp:lastModifiedBy>
  <cp:revision>49</cp:revision>
  <dcterms:created xsi:type="dcterms:W3CDTF">2021-12-11T16:37:33Z</dcterms:created>
  <dcterms:modified xsi:type="dcterms:W3CDTF">2024-06-15T22:05:18Z</dcterms:modified>
</cp:coreProperties>
</file>